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Poppins"/>
      <p:bold r:id="rId57"/>
      <p:boldItalic r:id="rId58"/>
    </p:embeddedFont>
    <p:embeddedFont>
      <p:font typeface="Poppins Light"/>
      <p:regular r:id="rId59"/>
      <p:bold r:id="rId60"/>
      <p:italic r:id="rId61"/>
      <p:boldItalic r:id="rId62"/>
    </p:embeddedFont>
    <p:embeddedFont>
      <p:font typeface="Poppins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4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92548F-79F7-433F-BB8E-DDEF3A4C70F1}">
  <a:tblStyle styleId="{1792548F-79F7-433F-BB8E-DDEF3A4C70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7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Light-boldItalic.fntdata"/><Relationship Id="rId61" Type="http://schemas.openxmlformats.org/officeDocument/2006/relationships/font" Target="fonts/PoppinsLight-italic.fntdata"/><Relationship Id="rId20" Type="http://schemas.openxmlformats.org/officeDocument/2006/relationships/slide" Target="slides/slide14.xml"/><Relationship Id="rId64" Type="http://schemas.openxmlformats.org/officeDocument/2006/relationships/font" Target="fonts/PoppinsMedium-bold.fntdata"/><Relationship Id="rId63" Type="http://schemas.openxmlformats.org/officeDocument/2006/relationships/font" Target="fonts/PoppinsMedium-regular.fntdata"/><Relationship Id="rId22" Type="http://schemas.openxmlformats.org/officeDocument/2006/relationships/slide" Target="slides/slide16.xml"/><Relationship Id="rId66" Type="http://schemas.openxmlformats.org/officeDocument/2006/relationships/font" Target="fonts/PoppinsMedium-boldItalic.fntdata"/><Relationship Id="rId21" Type="http://schemas.openxmlformats.org/officeDocument/2006/relationships/slide" Target="slides/slide15.xml"/><Relationship Id="rId65" Type="http://schemas.openxmlformats.org/officeDocument/2006/relationships/font" Target="fonts/PoppinsMedium-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oppins-bold.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oppinsLight-regular.fntdata"/><Relationship Id="rId14" Type="http://schemas.openxmlformats.org/officeDocument/2006/relationships/slide" Target="slides/slide8.xml"/><Relationship Id="rId58" Type="http://schemas.openxmlformats.org/officeDocument/2006/relationships/font" Target="fonts/Poppi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ciology.stanford.edu/people/mark-granovetter" TargetMode="External"/><Relationship Id="rId3" Type="http://schemas.openxmlformats.org/officeDocument/2006/relationships/hyperlink" Target="https://www.youtube.com/watch?v=6g9vtxUmfwM&amp;list=PLoROMvodv4rPLKxIpqhjhPgdQy7imNkDn&amp;index=14"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ink-prediction-recommendation-engines-with-node2vec-c97c429351a8"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40598c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note from puya during q&amp;a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trying to simulate what will happen if people get certain influence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what will happen if certain ppl get it first? how fast will it spread (versus sending to other ppl first)?</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if ppl are not interacting a lot --- if they get it first, won't have a lot of spread</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what's not that clear from intuition:</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might think that more connected someone is, the more influence they have -- that you should give to top celebrities w/ many connections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but that's not the case; that's why we are doing this</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new types of constraints. and also bc you can't just give to ppl with most connections</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when it comes to identifying groups that don't need the ad --- might not use it, might have specific target of people</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don't want to miss that group later during influence</a:t>
            </a:r>
            <a:endParaRPr sz="1150">
              <a:solidFill>
                <a:srgbClr val="1D1C1D"/>
              </a:solidFill>
              <a:highlight>
                <a:srgbClr val="F8F8F8"/>
              </a:highlight>
            </a:endParaRPr>
          </a:p>
        </p:txBody>
      </p:sp>
      <p:sp>
        <p:nvSpPr>
          <p:cNvPr id="52" name="Google Shape;52;gf40598ce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009be61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idea is to improve on influence maximization by bringing fairness into the process. We look for a set of </a:t>
            </a:r>
            <a:r>
              <a:rPr lang="en"/>
              <a:t>influencers</a:t>
            </a:r>
            <a:r>
              <a:rPr lang="en"/>
              <a:t> that can maximize information spread and fairness. There are many ways to define fairness, but here we are using a definition close to what some folks might recognize as demographic parity. We want the distribution across a characteristic of interest to be similar for those who are influenced and our broader population. So here, ideally we can select a set of influencers who share information with about 50% men and 50% women, like the distribution in the broader set of users. In many cases you can’t maximize both </a:t>
            </a:r>
            <a:r>
              <a:rPr lang="en"/>
              <a:t>spread and fairness – how you balance these will depend on your context, and in the algorithm we are using here you can make a decision about this balance in advance. </a:t>
            </a:r>
            <a:endParaRPr/>
          </a:p>
        </p:txBody>
      </p:sp>
      <p:sp>
        <p:nvSpPr>
          <p:cNvPr id="236" name="Google Shape;236;g13009be614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f8bfe3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270" name="Google Shape;270;g12f8bfe39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f8bfe39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 </a:t>
            </a:r>
            <a:endParaRPr/>
          </a:p>
          <a:p>
            <a:pPr indent="-304800" lvl="0"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Hidden layer 1 shared across both NNs</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284" name="Google Shape;284;g12f8bfe39c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f8bfe39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2f8bfe39c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f8bfe39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team believes that this work is cutting edge and we are eager to continue to advance the efforts of Puya and his fellow research colleagues. Nowadays, people spend between 60–70% of their time over social networking platforms, such as Facebook, Instagram, Twitter, etc. These social networks have become an essential part of almost everyone’s life thus the importance of this topic. Digital advertising was a $189 billion dollar industry in 2021 and this research is crucial for businesses looking to grow profitably.We also feel strongly that ethics of fairness and data privacy in this space play pivotal roles.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first milestone is the replicate the results from the core paper.</a:t>
            </a:r>
            <a:endParaRPr/>
          </a:p>
          <a:p>
            <a:pPr indent="0" lvl="0" marL="0" rtl="0" algn="l">
              <a:spcBef>
                <a:spcPts val="0"/>
              </a:spcBef>
              <a:spcAft>
                <a:spcPts val="0"/>
              </a:spcAft>
              <a:buNone/>
            </a:pPr>
            <a:r>
              <a:rPr lang="en"/>
              <a:t>A majority of this will be accomplished through reviewing and updating the existing codebase. There are opportunities for consolidation and incorporation of best practices. We will be using AWS for this portion of the project.</a:t>
            </a:r>
            <a:endParaRPr/>
          </a:p>
          <a:p>
            <a:pPr indent="0" lvl="0" marL="0" rtl="0" algn="l">
              <a:spcBef>
                <a:spcPts val="0"/>
              </a:spcBef>
              <a:spcAft>
                <a:spcPts val="0"/>
              </a:spcAft>
              <a:buNone/>
            </a:pPr>
            <a:r>
              <a:rPr lang="en"/>
              <a:t>We also believe there are opportunities to incorporate additional features of users or topics such as location (perhaps urban or rural as preliminary classification) to influence IM. </a:t>
            </a:r>
            <a:endParaRPr/>
          </a:p>
          <a:p>
            <a:pPr indent="0" lvl="0" marL="0" rtl="0" algn="l">
              <a:spcBef>
                <a:spcPts val="0"/>
              </a:spcBef>
              <a:spcAft>
                <a:spcPts val="0"/>
              </a:spcAft>
              <a:buNone/>
            </a:pPr>
            <a:r>
              <a:rPr lang="en"/>
              <a:t>For the capstone project, our web deliverable will be a public github repository including information for replication by researchers as well as for weibo users, and anyone else interested in fairness in social media networks. </a:t>
            </a:r>
            <a:endParaRPr/>
          </a:p>
          <a:p>
            <a:pPr indent="0" lvl="0" marL="0" rtl="0" algn="l">
              <a:spcBef>
                <a:spcPts val="0"/>
              </a:spcBef>
              <a:spcAft>
                <a:spcPts val="0"/>
              </a:spcAft>
              <a:buNone/>
            </a:pPr>
            <a:r>
              <a:rPr lang="en"/>
              <a:t>We aim to include several references for understanding the topic technically and ethically. We are also interested in developing a website to showcase this </a:t>
            </a:r>
            <a:r>
              <a:rPr lang="en"/>
              <a:t>information if we are able to create useful, simply yet beautiful images of graph networks of this dataset. We will be speaking with some subject matter experts within this area to determine if this is feasible. Again, we want this to be useful. Regardless of the deliverable details, we do plan to conduct user testing to ensure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we will be writing a paper showcasing our work and findings as you may recall from previous updates. We aim to highlight importance of ethics in this space in our final paper and </a:t>
            </a:r>
            <a:r>
              <a:rPr lang="en">
                <a:solidFill>
                  <a:schemeClr val="dk1"/>
                </a:solidFill>
              </a:rPr>
              <a:t>our team is excited to bring more light onto this topic based on our learnings in the MIDS program thus far.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This concludes our presentation. I will open it up for questions but just before doing so I have a couple for the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Is anyone familiar with best practices pertaining to Github repo folder structures or are you familiar with any specifically that you’ve encountered that were clear? </a:t>
            </a:r>
            <a:endParaRPr/>
          </a:p>
          <a:p>
            <a:pPr indent="0" lvl="0" marL="0" rtl="0" algn="l">
              <a:spcBef>
                <a:spcPts val="0"/>
              </a:spcBef>
              <a:spcAft>
                <a:spcPts val="0"/>
              </a:spcAft>
              <a:buNone/>
            </a:pPr>
            <a:r>
              <a:rPr lang="en"/>
              <a:t>Second: If anyone has experience embedding visualizations within github say from Tableau for example we also welcome any guidance there as well. Thanks!</a:t>
            </a:r>
            <a:endParaRPr/>
          </a:p>
        </p:txBody>
      </p:sp>
      <p:sp>
        <p:nvSpPr>
          <p:cNvPr id="310" name="Google Shape;310;g12f8bfe39c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00e65e70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300e65e70a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2936f87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32936f871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2936f87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year, the US government was faced with a problem: young people were not getting vaccinated. Young people are also generally heavy media users and were possibly not getting the vaccine due to the influence of rampant misinformation about vaccines on social media. The government decided to combat this problem by using social media influencers for their own purposes. Using influencers is a pretty well established technique in social media marketing. However, paying influencers can be expensive, with people like the Kardashians making 6 figures per post. Government works with a set budget. How might we maximize the spread of vaccine information over social media networks?</a:t>
            </a:r>
            <a:endParaRPr/>
          </a:p>
        </p:txBody>
      </p:sp>
      <p:sp>
        <p:nvSpPr>
          <p:cNvPr id="347" name="Google Shape;347;g132936f871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2936f87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solve this problem using information about who is in a network and how they are able to spread information in a network. This kind of information can be represented in a graph, where you have people represented by nodes and the flow of information between them represented in the edges between them. </a:t>
            </a:r>
            <a:endParaRPr/>
          </a:p>
        </p:txBody>
      </p:sp>
      <p:sp>
        <p:nvSpPr>
          <p:cNvPr id="358" name="Google Shape;358;g132936f871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2936f87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had to select 2 Kardashians as your vaccine influencers, who would you choose? For your first, you might go with the Kardashian with the most followers. For your second, you won’t maximize influence by just selecting who has the second most followers, because those two Kardashians might have the same people in their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68" name="Google Shape;368;g132936f871b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00e65e7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300e65e70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2936f87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you’d want to choose the person with the largest non-overlapping audience with Kim. Influence maximization is a way to solve this problem algorithmically, </a:t>
            </a:r>
            <a:endParaRPr/>
          </a:p>
        </p:txBody>
      </p:sp>
      <p:sp>
        <p:nvSpPr>
          <p:cNvPr id="396" name="Google Shape;396;g132936f871b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2936f871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government entity you might have another problem beyond maximizing influence– what if your influencers tend to influence the same groups? In our vaccine example, we might be especially interested in influencing young people but we wouldn’t want to only share out the vaccine message with people who live in New York, or people of a certain gender. We would want to be fair in distributing the message. This project is about maximizing both influence and fairness in selecting our messengers. Here, fairness is defined by the similarity in distribution of a given characteristic in the broader network and in the set of people who are influenced by our set of k influencers, our Kardashians. </a:t>
            </a:r>
            <a:endParaRPr/>
          </a:p>
        </p:txBody>
      </p:sp>
      <p:sp>
        <p:nvSpPr>
          <p:cNvPr id="426" name="Google Shape;426;g132936f871b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2936f871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32936f871b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2936f871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we might consider when evaluating ethics is what some nefarious actor might do with our model. Might it be possible to – for example – use this model to also maximize the influence on only a specific group? In our vaccine example, the government might actually want a larger proportion of young people influenced by the message. This might be considered fair in some circumstances, since the lack of vaccination in young people is what we are trying to solve in the first place. But what if someone only wanted to share the information with young people of a certain gender, in the hopes that those that don’t get the message end up sicker and more likely to die? </a:t>
            </a:r>
            <a:endParaRPr/>
          </a:p>
        </p:txBody>
      </p:sp>
      <p:sp>
        <p:nvSpPr>
          <p:cNvPr id="446" name="Google Shape;446;g132936f871b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2936f87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32936f871b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2936f871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32936f871b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2936f871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76" name="Google Shape;476;g132936f871b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dc19e7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
        <p:nvSpPr>
          <p:cNvPr id="483" name="Google Shape;483;g12dc19e73c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a5d2b3bc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
        <p:nvSpPr>
          <p:cNvPr id="497" name="Google Shape;497;g12a5d2b3bcd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bcdcb6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p>
        </p:txBody>
      </p:sp>
      <p:sp>
        <p:nvSpPr>
          <p:cNvPr id="508" name="Google Shape;508;g12bcdcb6f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00e65e7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Sophia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want to discuss the structure of these networks and the classical social science theory. When we say a network, we mean a social </a:t>
            </a:r>
            <a:r>
              <a:rPr lang="en">
                <a:solidFill>
                  <a:schemeClr val="dk1"/>
                </a:solidFill>
              </a:rPr>
              <a:t>network in this case.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We’ve stated in previous presentations that in a social media graph, there are nodes and edges. Nodes representing the red dots here, are people, and edges, representing the straight lines, are social connections like followers or retweets.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There are short links that represent friendships and then longer links that can be representative of acquaintances.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Granovetter</a:t>
            </a:r>
            <a:r>
              <a:rPr lang="en">
                <a:solidFill>
                  <a:schemeClr val="dk1"/>
                </a:solidFill>
              </a:rPr>
              <a:t> research – published results about how people find out information through social networks, he started publishing in the 1960s but still feels pretty obvious to us who live in the social media information age.</a:t>
            </a:r>
            <a:br>
              <a:rPr lang="en">
                <a:solidFill>
                  <a:schemeClr val="dk1"/>
                </a:solidFill>
              </a:rPr>
            </a:b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Structure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Embedded edges where there is a lot of common friends, they are interpersonal strong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Long range edges that connect different parts of the network are socially weak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 relationship between strength of relationship and structure of relationship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Information flow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Information allows you to access distant information that can reach you and be useful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strong relationships, the amount of information that’s shared between these groups makes it redundant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3"/>
              </a:rPr>
              <a:t>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Correlations exist in network. Nearby nodes tend to have the same label.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social networks, notion of homophily, individual characteristics tend to be link to each other.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Social connections influence individual characteristics </a:t>
            </a:r>
            <a:endParaRPr>
              <a:solidFill>
                <a:schemeClr val="dk1"/>
              </a:solidFill>
            </a:endParaRPr>
          </a:p>
        </p:txBody>
      </p:sp>
      <p:sp>
        <p:nvSpPr>
          <p:cNvPr id="87" name="Google Shape;87;g1300e65e70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a5d2b3bc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20" name="Google Shape;520;g12a5d2b3bcd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a5d2b3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p:txBody>
      </p:sp>
      <p:sp>
        <p:nvSpPr>
          <p:cNvPr id="539" name="Google Shape;539;g12a5d2b3b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a5d2b3bc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Autumn</a:t>
            </a:r>
            <a:endParaRPr/>
          </a:p>
        </p:txBody>
      </p:sp>
      <p:sp>
        <p:nvSpPr>
          <p:cNvPr id="550" name="Google Shape;550;g12a5d2b3bcd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a5d2b3b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2a5d2b3bc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a5d2b3bc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2a5d2b3bc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a5d2b3bc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2a5d2b3bc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a5d2b3bc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2a5d2b3bcd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ae04ebec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2ae04ebec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ae04ebec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12ae04ebeca_1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ae04ebeca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2ae04ebeca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00e65e70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Sophia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quite familiar with graph systems in social media platforms we use every day. We wanted to set the stage with some examples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They’re used by various large name companies like Google, Instagram, Spotify, Amazon, Reddit, Netflix etc. often to increase engagement with users and the platform. For example, Spotify would recommend songs similar to the ones you’ve repeatedly listened to or liked so that you can continue using their platform to listen to music.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What is Link Prediction?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many ways to solve problems in recommendation engines.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One solution of interest to our problem is link prediction, also referred to as graph completion, a common problem in graph theory. In the simplest form, given a network, you want to know if there should be an edge between a pair of nodes.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believe that our model is using information about its network to predict new links within the graph.</a:t>
            </a:r>
            <a:endParaRPr/>
          </a:p>
        </p:txBody>
      </p:sp>
      <p:sp>
        <p:nvSpPr>
          <p:cNvPr id="101" name="Google Shape;101;g1300e65e70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ae04ebeca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12ae04ebeca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2ae04ebec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12ae04ebeca_1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2ae04ebeca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2ae04ebeca_1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2ae04ebeca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2ae04ebeca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2ae04ebeca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12ae04ebeca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ae04ebeca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12ae04ebeca_1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ae04ebeca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12ae04ebeca_1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2ae04ebeca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12ae04ebeca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2ae04ebeca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12ae04ebeca_1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2ae04ebeca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12ae04ebeca_1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00e65e70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now have a sense for what structurally drives strength, how information flows in a network, and what influence is in practice in graphs, so now we’re going to move into the specific topic of our groups capstone. Influence </a:t>
            </a:r>
            <a:r>
              <a:rPr lang="en"/>
              <a:t>maximization</a:t>
            </a:r>
            <a:r>
              <a:rPr lang="en"/>
              <a:t>.</a:t>
            </a:r>
            <a:br>
              <a:rPr lang="en"/>
            </a:br>
            <a:br>
              <a:rPr lang="en"/>
            </a:br>
            <a:r>
              <a:rPr lang="en"/>
              <a:t>Thinking about influencers in social media networks, the goal of influence maximization is figuring out how to select the right set of influencers to maximize the spread of the information, whether thats a product endorsment in marketing or a job posting or a government message. What Puya and the researhcers also were able to do was create an analytical, scalable solution for also maximizing fairness. and they define fairness as demographic parity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Influence Maximization</a:t>
            </a:r>
            <a:endParaRPr/>
          </a:p>
        </p:txBody>
      </p:sp>
      <p:sp>
        <p:nvSpPr>
          <p:cNvPr id="115" name="Google Shape;115;g1300e65e70a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2ae04ebeca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12ae04ebeca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00e65e70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Influence Maximization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Derive influencer’s probability of diffusing information to others from the historical information cascades, using a deep neural network.</a:t>
            </a:r>
            <a:endParaRPr/>
          </a:p>
          <a:p>
            <a:pPr indent="0" lvl="0" marL="0" rtl="0" algn="l">
              <a:spcBef>
                <a:spcPts val="0"/>
              </a:spcBef>
              <a:spcAft>
                <a:spcPts val="0"/>
              </a:spcAft>
              <a:buClr>
                <a:schemeClr val="dk1"/>
              </a:buClr>
              <a:buSzPts val="1100"/>
              <a:buFont typeface="Arial"/>
              <a:buNone/>
            </a:pPr>
            <a:r>
              <a:rPr lang="en"/>
              <a:t>Extracted features and diffusion probabilities are used in selecting influencers that maximize influence spread</a:t>
            </a:r>
            <a:endParaRPr/>
          </a:p>
          <a:p>
            <a:pPr indent="0" lvl="0" marL="0" rtl="0" algn="l">
              <a:spcBef>
                <a:spcPts val="0"/>
              </a:spcBef>
              <a:spcAft>
                <a:spcPts val="0"/>
              </a:spcAft>
              <a:buClr>
                <a:schemeClr val="dk1"/>
              </a:buClr>
              <a:buSzPts val="1100"/>
              <a:buFont typeface="Arial"/>
              <a:buNone/>
            </a:pPr>
            <a:r>
              <a:rPr lang="en"/>
              <a:t>The selected influencer and the influenced nodes are removed from the data. The algorithm repeats this process and continues selecting an influencer at each iteration, until the desired number of influencers is reached.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lnSpc>
                <a:spcPct val="180000"/>
              </a:lnSpc>
              <a:spcBef>
                <a:spcPts val="0"/>
              </a:spcBef>
              <a:spcAft>
                <a:spcPts val="0"/>
              </a:spcAft>
              <a:buClr>
                <a:schemeClr val="dk1"/>
              </a:buClr>
              <a:buSzPts val="1100"/>
              <a:buFont typeface="Arial"/>
              <a:buNone/>
            </a:pPr>
            <a:r>
              <a:t/>
            </a:r>
            <a:endParaRPr>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138" name="Google Shape;138;g1300e65e70a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00e65e70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a:t>
            </a:r>
            <a:endParaRPr/>
          </a:p>
          <a:p>
            <a:pPr indent="0" lvl="0" marL="0" rtl="0" algn="l">
              <a:spcBef>
                <a:spcPts val="0"/>
              </a:spcBef>
              <a:spcAft>
                <a:spcPts val="0"/>
              </a:spcAft>
              <a:buNone/>
            </a:pPr>
            <a:r>
              <a:rPr lang="en"/>
              <a:t>If we think about maximizing influence within a government context – for example, using </a:t>
            </a:r>
            <a:r>
              <a:rPr lang="en"/>
              <a:t>social networks to help spread information about COVID-19 vaccines and increase their uptake – we aren’t only concerned with maximizing the spread of information. We will also want to make sure that this spread happens in a fair way. We wouldn’t want to choose influencers that might spread information about the COVID vaccine to people belonging to a certain group, like only men or only people who live in one city. For example, if we look at COVID vaccine influencers in a Chinese social media platform called Weibo, all of them are men. Maybe they would have a large amount of influence, but they might also be lacking in spreading information to other groups. </a:t>
            </a:r>
            <a:endParaRPr/>
          </a:p>
        </p:txBody>
      </p:sp>
      <p:sp>
        <p:nvSpPr>
          <p:cNvPr id="160" name="Google Shape;160;g1300e65e70a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009be61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this square represents the set of all users in the social media network. Each circle is a user, blue for men and pink for women. Here we are only describing two genders </a:t>
            </a:r>
            <a:r>
              <a:rPr lang="en"/>
              <a:t>because this is what’s typically done in social media networks. We have an equal distribution with half of the users classified as men and half as women. </a:t>
            </a:r>
            <a:endParaRPr/>
          </a:p>
        </p:txBody>
      </p:sp>
      <p:sp>
        <p:nvSpPr>
          <p:cNvPr id="172" name="Google Shape;172;g13009be614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009be614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use influence maximization and identify those 4 Weibo influencers. Now you have this darker square subset of users that these influencers might share information with. However, they end up spreading the information to mainly men, with about 70% of those influenced being men. </a:t>
            </a:r>
            <a:endParaRPr/>
          </a:p>
        </p:txBody>
      </p:sp>
      <p:sp>
        <p:nvSpPr>
          <p:cNvPr id="203" name="Google Shape;203;g13009be614c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hyperlink" Target="https://www.latimes.com/lifestyle/story/2021-04-22/la-guide-post-covid-vaccine-shot-girl-summ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9.jp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9.jp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13.png"/><Relationship Id="rId9"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hyperlink" Target="http://snap.stanford.edu/class/cs224w-2019/slides/14-influence.pdf" TargetMode="External"/><Relationship Id="rId8" Type="http://schemas.openxmlformats.org/officeDocument/2006/relationships/hyperlink" Target="https://sproutsocial.com/insights/influencer-market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image" Target="../media/image19.jp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jpg"/><Relationship Id="rId4" Type="http://schemas.openxmlformats.org/officeDocument/2006/relationships/image" Target="../media/image19.jp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1.jpg"/><Relationship Id="rId4" Type="http://schemas.openxmlformats.org/officeDocument/2006/relationships/image" Target="../media/image19.jp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7.jpg"/><Relationship Id="rId11" Type="http://schemas.openxmlformats.org/officeDocument/2006/relationships/image" Target="../media/image11.jpg"/><Relationship Id="rId10" Type="http://schemas.openxmlformats.org/officeDocument/2006/relationships/image" Target="../media/image36.png"/><Relationship Id="rId9" Type="http://schemas.openxmlformats.org/officeDocument/2006/relationships/image" Target="../media/image14.jpg"/><Relationship Id="rId5" Type="http://schemas.openxmlformats.org/officeDocument/2006/relationships/image" Target="../media/image3.jpg"/><Relationship Id="rId6" Type="http://schemas.openxmlformats.org/officeDocument/2006/relationships/image" Target="../media/image10.jpg"/><Relationship Id="rId7" Type="http://schemas.openxmlformats.org/officeDocument/2006/relationships/image" Target="../media/image18.jpg"/><Relationship Id="rId8"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46.png"/><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9.jpg"/><Relationship Id="rId11" Type="http://schemas.openxmlformats.org/officeDocument/2006/relationships/image" Target="../media/image6.png"/><Relationship Id="rId10" Type="http://schemas.openxmlformats.org/officeDocument/2006/relationships/image" Target="../media/image14.jpg"/><Relationship Id="rId9" Type="http://schemas.openxmlformats.org/officeDocument/2006/relationships/image" Target="../media/image27.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0.jpg"/><Relationship Id="rId8"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hyperlink" Target="https://bridgebeijing.com/blogposts/leading-the-vaccine-conversation-in-china-four-weibo-influencers-you-need-to-kno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55" name="Google Shape;55;p13"/>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56" name="Google Shape;56;p13"/>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57" name="Google Shape;57;p13"/>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58" name="Google Shape;58;p13"/>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59" name="Google Shape;59;p13"/>
          <p:cNvSpPr txBox="1"/>
          <p:nvPr/>
        </p:nvSpPr>
        <p:spPr>
          <a:xfrm>
            <a:off x="2422650" y="4244535"/>
            <a:ext cx="14517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Alberto Todeschini</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60" name="Google Shape;60;p13"/>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31, 2022</a:t>
            </a:r>
            <a:endParaRPr sz="700"/>
          </a:p>
        </p:txBody>
      </p:sp>
      <p:sp>
        <p:nvSpPr>
          <p:cNvPr id="61" name="Google Shape;61;p13"/>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Presentation #1</a:t>
            </a:r>
            <a:endParaRPr sz="700"/>
          </a:p>
        </p:txBody>
      </p:sp>
      <p:pic>
        <p:nvPicPr>
          <p:cNvPr id="62" name="Google Shape;62;p13"/>
          <p:cNvPicPr preferRelativeResize="0"/>
          <p:nvPr/>
        </p:nvPicPr>
        <p:blipFill>
          <a:blip r:embed="rId3">
            <a:alphaModFix/>
          </a:blip>
          <a:stretch>
            <a:fillRect/>
          </a:stretch>
        </p:blipFill>
        <p:spPr>
          <a:xfrm>
            <a:off x="4509350" y="220025"/>
            <a:ext cx="4350676" cy="1567825"/>
          </a:xfrm>
          <a:prstGeom prst="rect">
            <a:avLst/>
          </a:prstGeom>
          <a:noFill/>
          <a:ln>
            <a:noFill/>
          </a:ln>
        </p:spPr>
      </p:pic>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4088000" y="1998599"/>
            <a:ext cx="1674300" cy="17256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41" name="Google Shape;241;p2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242" name="Google Shape;242;p2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243" name="Google Shape;243;p22"/>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244" name="Google Shape;244;p22"/>
          <p:cNvSpPr/>
          <p:nvPr/>
        </p:nvSpPr>
        <p:spPr>
          <a:xfrm>
            <a:off x="3895098" y="3882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501904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4597548" y="2858313"/>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5019048" y="9868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075673"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895098" y="1215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5019048" y="27238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4706548" y="20307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5534198" y="12923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314598" y="11399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4164198" y="21558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2"/>
          <p:cNvPicPr preferRelativeResize="0"/>
          <p:nvPr/>
        </p:nvPicPr>
        <p:blipFill rotWithShape="1">
          <a:blip r:embed="rId3">
            <a:alphaModFix/>
          </a:blip>
          <a:srcRect b="0" l="3484" r="0" t="35695"/>
          <a:stretch/>
        </p:blipFill>
        <p:spPr>
          <a:xfrm>
            <a:off x="4098775" y="1558354"/>
            <a:ext cx="1674301" cy="462046"/>
          </a:xfrm>
          <a:prstGeom prst="rect">
            <a:avLst/>
          </a:prstGeom>
          <a:noFill/>
          <a:ln>
            <a:noFill/>
          </a:ln>
        </p:spPr>
      </p:pic>
      <p:sp>
        <p:nvSpPr>
          <p:cNvPr id="265" name="Google Shape;265;p22"/>
          <p:cNvSpPr/>
          <p:nvPr/>
        </p:nvSpPr>
        <p:spPr>
          <a:xfrm>
            <a:off x="4953000" y="1579525"/>
            <a:ext cx="377100" cy="425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t>
            </a:r>
            <a:endParaRPr b="1"/>
          </a:p>
        </p:txBody>
      </p:sp>
      <p:sp>
        <p:nvSpPr>
          <p:cNvPr id="266" name="Google Shape;266;p2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267" name="Google Shape;2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73" name="Google Shape;273;p2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274" name="Google Shape;274;p2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Data</a:t>
            </a:r>
            <a:endParaRPr sz="700"/>
          </a:p>
        </p:txBody>
      </p:sp>
      <p:sp>
        <p:nvSpPr>
          <p:cNvPr id="275" name="Google Shape;275;p2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276" name="Google Shape;276;p23"/>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Dataset Details + EDA</a:t>
            </a:r>
            <a:endParaRPr sz="700"/>
          </a:p>
        </p:txBody>
      </p:sp>
      <p:sp>
        <p:nvSpPr>
          <p:cNvPr id="277" name="Google Shape;277;p23"/>
          <p:cNvSpPr txBox="1"/>
          <p:nvPr/>
        </p:nvSpPr>
        <p:spPr>
          <a:xfrm>
            <a:off x="425850" y="1138650"/>
            <a:ext cx="8046600" cy="8496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Weibo dataset: </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~1.8M users, ~308M relationships</a:t>
            </a:r>
            <a:endParaRPr sz="12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pic>
        <p:nvPicPr>
          <p:cNvPr id="278" name="Google Shape;278;p23"/>
          <p:cNvPicPr preferRelativeResize="0"/>
          <p:nvPr/>
        </p:nvPicPr>
        <p:blipFill rotWithShape="1">
          <a:blip r:embed="rId3">
            <a:alphaModFix/>
          </a:blip>
          <a:srcRect b="0" l="0" r="0" t="24516"/>
          <a:stretch/>
        </p:blipFill>
        <p:spPr>
          <a:xfrm>
            <a:off x="4635050" y="882897"/>
            <a:ext cx="3779026" cy="702550"/>
          </a:xfrm>
          <a:prstGeom prst="rect">
            <a:avLst/>
          </a:prstGeom>
          <a:noFill/>
          <a:ln>
            <a:noFill/>
          </a:ln>
        </p:spPr>
      </p:pic>
      <p:pic>
        <p:nvPicPr>
          <p:cNvPr id="279" name="Google Shape;279;p23"/>
          <p:cNvPicPr preferRelativeResize="0"/>
          <p:nvPr/>
        </p:nvPicPr>
        <p:blipFill rotWithShape="1">
          <a:blip r:embed="rId4">
            <a:alphaModFix/>
          </a:blip>
          <a:srcRect b="0" l="0" r="0" t="0"/>
          <a:stretch/>
        </p:blipFill>
        <p:spPr>
          <a:xfrm>
            <a:off x="1851473" y="1796850"/>
            <a:ext cx="5441075" cy="1948950"/>
          </a:xfrm>
          <a:prstGeom prst="rect">
            <a:avLst/>
          </a:prstGeom>
          <a:noFill/>
          <a:ln>
            <a:noFill/>
          </a:ln>
        </p:spPr>
      </p:pic>
      <p:sp>
        <p:nvSpPr>
          <p:cNvPr id="280" name="Google Shape;280;p23"/>
          <p:cNvSpPr txBox="1"/>
          <p:nvPr/>
        </p:nvSpPr>
        <p:spPr>
          <a:xfrm>
            <a:off x="346475" y="3683300"/>
            <a:ext cx="8067600" cy="1397700"/>
          </a:xfrm>
          <a:prstGeom prst="rect">
            <a:avLst/>
          </a:prstGeom>
          <a:noFill/>
          <a:ln>
            <a:noFill/>
          </a:ln>
        </p:spPr>
        <p:txBody>
          <a:bodyPr anchorCtr="0" anchor="t" bIns="91425" lIns="91425" spcFirstLastPara="1" rIns="91425" wrap="square" tIns="91425">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Median unidirectional connections &gt;3 times higher than median bidirectional connections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Heavy right skew in distribution of cascade lengths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 longer cascades, male users tend to participate more heavily than female users </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281" name="Google Shape;28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87" name="Google Shape;287;p2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288" name="Google Shape;288;p2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FPS and FAC Models</a:t>
            </a:r>
            <a:endParaRPr sz="700"/>
          </a:p>
        </p:txBody>
      </p:sp>
      <p:sp>
        <p:nvSpPr>
          <p:cNvPr id="289" name="Google Shape;289;p24"/>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FPS (Fairness-based Participant Sampling)</a:t>
            </a:r>
            <a:endParaRPr sz="700"/>
          </a:p>
        </p:txBody>
      </p:sp>
      <p:sp>
        <p:nvSpPr>
          <p:cNvPr id="290" name="Google Shape;290;p24"/>
          <p:cNvSpPr txBox="1"/>
          <p:nvPr/>
        </p:nvSpPr>
        <p:spPr>
          <a:xfrm>
            <a:off x="-25" y="1138650"/>
            <a:ext cx="4550100" cy="16932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a fairness-based penalty</a:t>
            </a:r>
            <a:endParaRPr sz="1100">
              <a:solidFill>
                <a:srgbClr val="2D4263"/>
              </a:solidFill>
              <a:latin typeface="Poppins"/>
              <a:ea typeface="Poppins"/>
              <a:cs typeface="Poppins"/>
              <a:sym typeface="Poppins"/>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a:t>
            </a:r>
            <a:r>
              <a:rPr lang="en" sz="1100">
                <a:solidFill>
                  <a:srgbClr val="2D4263"/>
                </a:solidFill>
                <a:latin typeface="Poppins Light"/>
                <a:ea typeface="Poppins Light"/>
                <a:cs typeface="Poppins Light"/>
                <a:sym typeface="Poppins Light"/>
              </a:rPr>
              <a:t>: one-hot encoding indicating whether each node was influenced by given node </a:t>
            </a:r>
            <a:r>
              <a:rPr i="1" lang="en" sz="1100">
                <a:solidFill>
                  <a:srgbClr val="2D4263"/>
                </a:solidFill>
                <a:latin typeface="Poppins Light"/>
                <a:ea typeface="Poppins Light"/>
                <a:cs typeface="Poppins Light"/>
                <a:sym typeface="Poppins Light"/>
              </a:rPr>
              <a:t>u</a:t>
            </a:r>
            <a:endParaRPr i="1"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sz="11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pic>
        <p:nvPicPr>
          <p:cNvPr id="291" name="Google Shape;291;p24"/>
          <p:cNvPicPr preferRelativeResize="0"/>
          <p:nvPr/>
        </p:nvPicPr>
        <p:blipFill>
          <a:blip r:embed="rId3">
            <a:alphaModFix/>
          </a:blip>
          <a:stretch>
            <a:fillRect/>
          </a:stretch>
        </p:blipFill>
        <p:spPr>
          <a:xfrm>
            <a:off x="4549950" y="651900"/>
            <a:ext cx="4590325" cy="2174062"/>
          </a:xfrm>
          <a:prstGeom prst="rect">
            <a:avLst/>
          </a:prstGeom>
          <a:noFill/>
          <a:ln>
            <a:noFill/>
          </a:ln>
        </p:spPr>
      </p:pic>
      <p:pic>
        <p:nvPicPr>
          <p:cNvPr id="292" name="Google Shape;292;p24"/>
          <p:cNvPicPr preferRelativeResize="0"/>
          <p:nvPr/>
        </p:nvPicPr>
        <p:blipFill>
          <a:blip r:embed="rId4">
            <a:alphaModFix/>
          </a:blip>
          <a:stretch>
            <a:fillRect/>
          </a:stretch>
        </p:blipFill>
        <p:spPr>
          <a:xfrm>
            <a:off x="5036850" y="2885975"/>
            <a:ext cx="3841988" cy="2257525"/>
          </a:xfrm>
          <a:prstGeom prst="rect">
            <a:avLst/>
          </a:prstGeom>
          <a:noFill/>
          <a:ln>
            <a:noFill/>
          </a:ln>
        </p:spPr>
      </p:pic>
      <p:sp>
        <p:nvSpPr>
          <p:cNvPr id="293" name="Google Shape;293;p24"/>
          <p:cNvSpPr txBox="1"/>
          <p:nvPr/>
        </p:nvSpPr>
        <p:spPr>
          <a:xfrm>
            <a:off x="77373" y="2654975"/>
            <a:ext cx="4124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FAC (Fairness as Context)</a:t>
            </a:r>
            <a:endParaRPr sz="700"/>
          </a:p>
        </p:txBody>
      </p:sp>
      <p:sp>
        <p:nvSpPr>
          <p:cNvPr id="294" name="Google Shape;294;p24"/>
          <p:cNvSpPr txBox="1"/>
          <p:nvPr/>
        </p:nvSpPr>
        <p:spPr>
          <a:xfrm>
            <a:off x="-25" y="3019600"/>
            <a:ext cx="4865100" cy="23028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two separate neural networks (with shared hidden layer)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top NN</a:t>
            </a:r>
            <a:r>
              <a:rPr lang="en" sz="1100">
                <a:solidFill>
                  <a:srgbClr val="2D4263"/>
                </a:solidFill>
                <a:latin typeface="Poppins Light"/>
                <a:ea typeface="Poppins Light"/>
                <a:cs typeface="Poppins Light"/>
                <a:sym typeface="Poppins Light"/>
              </a:rPr>
              <a:t>: one-hot encoded node participation contexts</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bottom NN</a:t>
            </a:r>
            <a:r>
              <a:rPr lang="en" sz="1100">
                <a:solidFill>
                  <a:srgbClr val="2D4263"/>
                </a:solidFill>
                <a:latin typeface="Poppins Light"/>
                <a:ea typeface="Poppins Light"/>
                <a:cs typeface="Poppins Light"/>
                <a:sym typeface="Poppins Light"/>
              </a:rPr>
              <a:t>: weighted average fairness of a given influencer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b="1" sz="11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sp>
        <p:nvSpPr>
          <p:cNvPr id="295" name="Google Shape;295;p2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296" name="Google Shape;29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02" name="Google Shape;302;p2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03" name="Google Shape;303;p2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Technical Challenges</a:t>
            </a:r>
            <a:endParaRPr sz="700"/>
          </a:p>
        </p:txBody>
      </p:sp>
      <p:sp>
        <p:nvSpPr>
          <p:cNvPr id="304" name="Google Shape;304;p2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Challenges</a:t>
            </a:r>
            <a:endParaRPr sz="1500">
              <a:latin typeface="Poppins"/>
              <a:ea typeface="Poppins"/>
              <a:cs typeface="Poppins"/>
              <a:sym typeface="Poppins"/>
            </a:endParaRPr>
          </a:p>
        </p:txBody>
      </p:sp>
      <p:sp>
        <p:nvSpPr>
          <p:cNvPr id="305" name="Google Shape;305;p25"/>
          <p:cNvSpPr txBox="1"/>
          <p:nvPr/>
        </p:nvSpPr>
        <p:spPr>
          <a:xfrm>
            <a:off x="425850" y="1221150"/>
            <a:ext cx="7809600" cy="8496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Dataset access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Code replication</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Differing node set in different components of data</a:t>
            </a:r>
            <a:endParaRPr sz="1200">
              <a:solidFill>
                <a:srgbClr val="2D4263"/>
              </a:solidFill>
              <a:latin typeface="Poppins Light"/>
              <a:ea typeface="Poppins Light"/>
              <a:cs typeface="Poppins Light"/>
              <a:sym typeface="Poppins Light"/>
            </a:endParaRPr>
          </a:p>
        </p:txBody>
      </p:sp>
      <p:sp>
        <p:nvSpPr>
          <p:cNvPr id="306" name="Google Shape;306;p2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307" name="Google Shape;30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13" name="Google Shape;313;p2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14" name="Google Shape;314;p2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Impact, Next Steps</a:t>
            </a:r>
            <a:endParaRPr sz="700"/>
          </a:p>
        </p:txBody>
      </p:sp>
      <p:sp>
        <p:nvSpPr>
          <p:cNvPr id="315" name="Google Shape;315;p2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IV</a:t>
            </a:r>
            <a:endParaRPr sz="1200">
              <a:solidFill>
                <a:srgbClr val="EEEEEE"/>
              </a:solidFill>
              <a:latin typeface="Poppins Medium"/>
              <a:ea typeface="Poppins Medium"/>
              <a:cs typeface="Poppins Medium"/>
              <a:sym typeface="Poppins Medium"/>
            </a:endParaRPr>
          </a:p>
        </p:txBody>
      </p:sp>
      <p:sp>
        <p:nvSpPr>
          <p:cNvPr id="316" name="Google Shape;316;p26"/>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Deliverables</a:t>
            </a:r>
            <a:endParaRPr sz="700">
              <a:latin typeface="Poppins"/>
              <a:ea typeface="Poppins"/>
              <a:cs typeface="Poppins"/>
              <a:sym typeface="Poppins"/>
            </a:endParaRPr>
          </a:p>
        </p:txBody>
      </p:sp>
      <p:sp>
        <p:nvSpPr>
          <p:cNvPr id="317" name="Google Shape;317;p26"/>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Impact: Incorporating Fairness, Advancing IM</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r</a:t>
            </a:r>
            <a:r>
              <a:rPr lang="en" sz="1200">
                <a:solidFill>
                  <a:srgbClr val="2D4263"/>
                </a:solidFill>
                <a:latin typeface="Poppins Light"/>
                <a:ea typeface="Poppins Light"/>
                <a:cs typeface="Poppins Light"/>
                <a:sym typeface="Poppins Light"/>
              </a:rPr>
              <a:t>eplicating results from core paper</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Improve existing code structure</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Web Deliverable: GitHub Repository for the public + Website*, User Testing</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Deliverable</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318" name="Google Shape;31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2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24" name="Google Shape;324;p2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25" name="Google Shape;325;p2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326" name="Google Shape;326;p2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327" name="Google Shape;327;p27"/>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Related Machine Learning Tasks on Graphs</a:t>
            </a:r>
            <a:endParaRPr sz="700"/>
          </a:p>
        </p:txBody>
      </p:sp>
      <p:sp>
        <p:nvSpPr>
          <p:cNvPr id="328" name="Google Shape;328;p27"/>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Node-level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Classify users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User property prediction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categorization</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Link-level*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Recommend items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Friend recommendation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citation recommendation</a:t>
            </a:r>
            <a:endParaRPr/>
          </a:p>
        </p:txBody>
      </p:sp>
      <p:pic>
        <p:nvPicPr>
          <p:cNvPr id="329" name="Google Shape;329;p27"/>
          <p:cNvPicPr preferRelativeResize="0"/>
          <p:nvPr/>
        </p:nvPicPr>
        <p:blipFill>
          <a:blip r:embed="rId3">
            <a:alphaModFix/>
          </a:blip>
          <a:stretch>
            <a:fillRect/>
          </a:stretch>
        </p:blipFill>
        <p:spPr>
          <a:xfrm>
            <a:off x="7123300" y="1111075"/>
            <a:ext cx="1612150" cy="3373976"/>
          </a:xfrm>
          <a:prstGeom prst="rect">
            <a:avLst/>
          </a:prstGeom>
          <a:noFill/>
          <a:ln>
            <a:noFill/>
          </a:ln>
        </p:spPr>
      </p:pic>
      <p:sp>
        <p:nvSpPr>
          <p:cNvPr id="330" name="Google Shape;330;p27"/>
          <p:cNvSpPr txBox="1"/>
          <p:nvPr>
            <p:ph idx="4294967295" type="body"/>
          </p:nvPr>
        </p:nvSpPr>
        <p:spPr>
          <a:xfrm>
            <a:off x="3806775" y="1152475"/>
            <a:ext cx="2988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GNN Overview</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Load entire graph and features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At each GNN layer, compute embeddings of all nodes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Compute the loss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Perform gradient descent</a:t>
            </a:r>
            <a:endParaRPr sz="1200">
              <a:solidFill>
                <a:srgbClr val="2D4263"/>
              </a:solidFill>
              <a:latin typeface="Poppins Light"/>
              <a:ea typeface="Poppins Light"/>
              <a:cs typeface="Poppins Light"/>
              <a:sym typeface="Poppins Light"/>
            </a:endParaRPr>
          </a:p>
        </p:txBody>
      </p:sp>
      <p:sp>
        <p:nvSpPr>
          <p:cNvPr id="331" name="Google Shape;33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28"/>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337" name="Google Shape;337;p28"/>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338" name="Google Shape;338;p28"/>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339" name="Google Shape;339;p28"/>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340" name="Google Shape;340;p28"/>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341" name="Google Shape;341;p28"/>
          <p:cNvSpPr txBox="1"/>
          <p:nvPr/>
        </p:nvSpPr>
        <p:spPr>
          <a:xfrm>
            <a:off x="2422645" y="4244523"/>
            <a:ext cx="14517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342" name="Google Shape;342;p28"/>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24, 2022</a:t>
            </a:r>
            <a:endParaRPr sz="700"/>
          </a:p>
        </p:txBody>
      </p:sp>
      <p:sp>
        <p:nvSpPr>
          <p:cNvPr id="343" name="Google Shape;343;p28"/>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Project Update</a:t>
            </a:r>
            <a:endParaRPr sz="700"/>
          </a:p>
        </p:txBody>
      </p:sp>
      <p:pic>
        <p:nvPicPr>
          <p:cNvPr id="344" name="Google Shape;344;p28"/>
          <p:cNvPicPr preferRelativeResize="0"/>
          <p:nvPr/>
        </p:nvPicPr>
        <p:blipFill>
          <a:blip r:embed="rId3">
            <a:alphaModFix/>
          </a:blip>
          <a:stretch>
            <a:fillRect/>
          </a:stretch>
        </p:blipFill>
        <p:spPr>
          <a:xfrm>
            <a:off x="4509350" y="220025"/>
            <a:ext cx="4350676" cy="156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2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50" name="Google Shape;350;p2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51" name="Google Shape;351;p2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Introduction</a:t>
            </a:r>
            <a:endParaRPr sz="700"/>
          </a:p>
        </p:txBody>
      </p:sp>
      <p:sp>
        <p:nvSpPr>
          <p:cNvPr id="352" name="Google Shape;352;p2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353" name="Google Shape;353;p29"/>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354" name="Google Shape;354;p29"/>
          <p:cNvPicPr preferRelativeResize="0"/>
          <p:nvPr/>
        </p:nvPicPr>
        <p:blipFill>
          <a:blip r:embed="rId3">
            <a:alphaModFix/>
          </a:blip>
          <a:stretch>
            <a:fillRect/>
          </a:stretch>
        </p:blipFill>
        <p:spPr>
          <a:xfrm>
            <a:off x="1795063" y="873588"/>
            <a:ext cx="5308169" cy="3515250"/>
          </a:xfrm>
          <a:prstGeom prst="rect">
            <a:avLst/>
          </a:prstGeom>
          <a:noFill/>
          <a:ln>
            <a:noFill/>
          </a:ln>
        </p:spPr>
      </p:pic>
      <p:sp>
        <p:nvSpPr>
          <p:cNvPr id="355" name="Google Shape;355;p29"/>
          <p:cNvSpPr txBox="1"/>
          <p:nvPr/>
        </p:nvSpPr>
        <p:spPr>
          <a:xfrm>
            <a:off x="3648900" y="4838700"/>
            <a:ext cx="549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a:t>
            </a:r>
            <a:r>
              <a:rPr lang="en" sz="900" u="sng">
                <a:solidFill>
                  <a:schemeClr val="hlink"/>
                </a:solidFill>
                <a:hlinkClick r:id="rId4"/>
              </a:rPr>
              <a:t>https://www.latimes.com/lifestyle/story/2021-04-22/la-guide-post-covid-vaccine-shot-girl-summer</a:t>
            </a:r>
            <a:r>
              <a:rPr lang="en" sz="900"/>
              <a:t> </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3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61" name="Google Shape;361;p3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62" name="Google Shape;362;p3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Introduction</a:t>
            </a:r>
            <a:endParaRPr sz="700"/>
          </a:p>
        </p:txBody>
      </p:sp>
      <p:sp>
        <p:nvSpPr>
          <p:cNvPr id="363" name="Google Shape;363;p3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364" name="Google Shape;364;p30"/>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365" name="Google Shape;365;p30"/>
          <p:cNvPicPr preferRelativeResize="0"/>
          <p:nvPr/>
        </p:nvPicPr>
        <p:blipFill>
          <a:blip r:embed="rId3">
            <a:alphaModFix/>
          </a:blip>
          <a:stretch>
            <a:fillRect/>
          </a:stretch>
        </p:blipFill>
        <p:spPr>
          <a:xfrm>
            <a:off x="637188" y="1198072"/>
            <a:ext cx="7623924" cy="274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graphicFrame>
        <p:nvGraphicFramePr>
          <p:cNvPr id="370" name="Google Shape;370;p31"/>
          <p:cNvGraphicFramePr/>
          <p:nvPr/>
        </p:nvGraphicFramePr>
        <p:xfrm>
          <a:off x="77363" y="2681925"/>
          <a:ext cx="3000000" cy="3000000"/>
        </p:xfrm>
        <a:graphic>
          <a:graphicData uri="http://schemas.openxmlformats.org/drawingml/2006/table">
            <a:tbl>
              <a:tblPr>
                <a:noFill/>
                <a:tableStyleId>{1792548F-79F7-433F-BB8E-DDEF3A4C70F1}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71" name="Google Shape;371;p3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372" name="Google Shape;372;p3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373" name="Google Shape;373;p3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374" name="Google Shape;374;p3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375" name="Google Shape;375;p31"/>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376" name="Google Shape;376;p31"/>
          <p:cNvGrpSpPr/>
          <p:nvPr/>
        </p:nvGrpSpPr>
        <p:grpSpPr>
          <a:xfrm>
            <a:off x="1116558" y="1878440"/>
            <a:ext cx="7631512" cy="2769060"/>
            <a:chOff x="1116558" y="1878440"/>
            <a:chExt cx="7631512" cy="2769060"/>
          </a:xfrm>
        </p:grpSpPr>
        <p:grpSp>
          <p:nvGrpSpPr>
            <p:cNvPr id="377" name="Google Shape;377;p31"/>
            <p:cNvGrpSpPr/>
            <p:nvPr/>
          </p:nvGrpSpPr>
          <p:grpSpPr>
            <a:xfrm>
              <a:off x="1116558" y="4023678"/>
              <a:ext cx="7465603" cy="623822"/>
              <a:chOff x="1116558" y="4023678"/>
              <a:chExt cx="7465603" cy="623822"/>
            </a:xfrm>
          </p:grpSpPr>
          <p:sp>
            <p:nvSpPr>
              <p:cNvPr id="378" name="Google Shape;378;p31"/>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6" name="Google Shape;386;p31"/>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387" name="Google Shape;387;p31"/>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388" name="Google Shape;388;p31"/>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389" name="Google Shape;389;p31"/>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390" name="Google Shape;390;p31"/>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391" name="Google Shape;391;p31"/>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392" name="Google Shape;392;p31"/>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393" name="Google Shape;393;p31"/>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69" name="Google Shape;69;p1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70" name="Google Shape;70;p1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Table</a:t>
            </a:r>
            <a:r>
              <a:rPr b="0" i="0" lang="en" sz="1200" u="none" cap="none" strike="noStrike">
                <a:solidFill>
                  <a:srgbClr val="2D4263"/>
                </a:solidFill>
                <a:latin typeface="Poppins Medium"/>
                <a:ea typeface="Poppins Medium"/>
                <a:cs typeface="Poppins Medium"/>
                <a:sym typeface="Poppins Medium"/>
              </a:rPr>
              <a:t> of Contents</a:t>
            </a:r>
            <a:endParaRPr sz="700"/>
          </a:p>
        </p:txBody>
      </p:sp>
      <p:sp>
        <p:nvSpPr>
          <p:cNvPr id="71" name="Google Shape;71;p14"/>
          <p:cNvSpPr txBox="1"/>
          <p:nvPr/>
        </p:nvSpPr>
        <p:spPr>
          <a:xfrm>
            <a:off x="1208150" y="1224400"/>
            <a:ext cx="53967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Problem Set-Up: Social Graphs &amp; Influence Maximization </a:t>
            </a:r>
            <a:endParaRPr sz="700"/>
          </a:p>
        </p:txBody>
      </p:sp>
      <p:sp>
        <p:nvSpPr>
          <p:cNvPr id="72" name="Google Shape;72;p14"/>
          <p:cNvSpPr txBox="1"/>
          <p:nvPr/>
        </p:nvSpPr>
        <p:spPr>
          <a:xfrm>
            <a:off x="1208150" y="1866650"/>
            <a:ext cx="49173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Clr>
                <a:schemeClr val="dk1"/>
              </a:buClr>
              <a:buFont typeface="Arial"/>
              <a:buNone/>
            </a:pPr>
            <a:r>
              <a:rPr lang="en" sz="1500">
                <a:solidFill>
                  <a:srgbClr val="2D4263"/>
                </a:solidFill>
                <a:latin typeface="Poppins Light"/>
                <a:ea typeface="Poppins Light"/>
                <a:cs typeface="Poppins Light"/>
                <a:sym typeface="Poppins Light"/>
              </a:rPr>
              <a:t>Applying </a:t>
            </a:r>
            <a:r>
              <a:rPr lang="en" sz="1500">
                <a:solidFill>
                  <a:srgbClr val="2D4263"/>
                </a:solidFill>
                <a:latin typeface="Poppins Light"/>
                <a:ea typeface="Poppins Light"/>
                <a:cs typeface="Poppins Light"/>
                <a:sym typeface="Poppins Light"/>
              </a:rPr>
              <a:t>Fairness</a:t>
            </a:r>
            <a:endParaRPr sz="700"/>
          </a:p>
        </p:txBody>
      </p:sp>
      <p:sp>
        <p:nvSpPr>
          <p:cNvPr id="73" name="Google Shape;73;p14"/>
          <p:cNvSpPr txBox="1"/>
          <p:nvPr/>
        </p:nvSpPr>
        <p:spPr>
          <a:xfrm>
            <a:off x="1208152" y="25088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Dataset &amp; Solutions</a:t>
            </a:r>
            <a:endParaRPr sz="700"/>
          </a:p>
        </p:txBody>
      </p:sp>
      <p:sp>
        <p:nvSpPr>
          <p:cNvPr id="74" name="Google Shape;74;p14"/>
          <p:cNvSpPr txBox="1"/>
          <p:nvPr/>
        </p:nvSpPr>
        <p:spPr>
          <a:xfrm>
            <a:off x="1208152" y="31511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Impact &amp; Next Steps</a:t>
            </a:r>
            <a:endParaRPr sz="700"/>
          </a:p>
        </p:txBody>
      </p:sp>
      <p:sp>
        <p:nvSpPr>
          <p:cNvPr id="75" name="Google Shape;75;p14"/>
          <p:cNvSpPr txBox="1"/>
          <p:nvPr/>
        </p:nvSpPr>
        <p:spPr>
          <a:xfrm>
            <a:off x="561975" y="1224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a:t>
            </a:r>
            <a:endParaRPr sz="700"/>
          </a:p>
        </p:txBody>
      </p:sp>
      <p:sp>
        <p:nvSpPr>
          <p:cNvPr id="76" name="Google Shape;76;p14"/>
          <p:cNvSpPr txBox="1"/>
          <p:nvPr/>
        </p:nvSpPr>
        <p:spPr>
          <a:xfrm>
            <a:off x="561975" y="1866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a:t>
            </a:r>
            <a:endParaRPr sz="700"/>
          </a:p>
        </p:txBody>
      </p:sp>
      <p:sp>
        <p:nvSpPr>
          <p:cNvPr id="77" name="Google Shape;77;p14"/>
          <p:cNvSpPr txBox="1"/>
          <p:nvPr/>
        </p:nvSpPr>
        <p:spPr>
          <a:xfrm>
            <a:off x="561975" y="25088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III</a:t>
            </a:r>
            <a:endParaRPr sz="700"/>
          </a:p>
        </p:txBody>
      </p:sp>
      <p:sp>
        <p:nvSpPr>
          <p:cNvPr id="78" name="Google Shape;78;p14"/>
          <p:cNvSpPr txBox="1"/>
          <p:nvPr/>
        </p:nvSpPr>
        <p:spPr>
          <a:xfrm>
            <a:off x="561975" y="31511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IV</a:t>
            </a:r>
            <a:endParaRPr sz="700"/>
          </a:p>
        </p:txBody>
      </p:sp>
      <p:sp>
        <p:nvSpPr>
          <p:cNvPr id="79" name="Google Shape;79;p14"/>
          <p:cNvSpPr txBox="1"/>
          <p:nvPr/>
        </p:nvSpPr>
        <p:spPr>
          <a:xfrm>
            <a:off x="8083177" y="1224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3</a:t>
            </a:r>
            <a:endParaRPr sz="700"/>
          </a:p>
        </p:txBody>
      </p:sp>
      <p:sp>
        <p:nvSpPr>
          <p:cNvPr id="80" name="Google Shape;80;p14"/>
          <p:cNvSpPr txBox="1"/>
          <p:nvPr/>
        </p:nvSpPr>
        <p:spPr>
          <a:xfrm>
            <a:off x="8083177" y="18666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7</a:t>
            </a:r>
            <a:endParaRPr sz="700"/>
          </a:p>
        </p:txBody>
      </p:sp>
      <p:sp>
        <p:nvSpPr>
          <p:cNvPr id="81" name="Google Shape;81;p14"/>
          <p:cNvSpPr txBox="1"/>
          <p:nvPr/>
        </p:nvSpPr>
        <p:spPr>
          <a:xfrm>
            <a:off x="8083177" y="25088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11</a:t>
            </a:r>
            <a:endParaRPr sz="700"/>
          </a:p>
        </p:txBody>
      </p:sp>
      <p:sp>
        <p:nvSpPr>
          <p:cNvPr id="82" name="Google Shape;82;p14"/>
          <p:cNvSpPr txBox="1"/>
          <p:nvPr/>
        </p:nvSpPr>
        <p:spPr>
          <a:xfrm>
            <a:off x="8083177" y="31511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14</a:t>
            </a:r>
            <a:endParaRPr sz="700"/>
          </a:p>
        </p:txBody>
      </p:sp>
      <p:sp>
        <p:nvSpPr>
          <p:cNvPr id="83" name="Google Shape;83;p14"/>
          <p:cNvSpPr txBox="1"/>
          <p:nvPr/>
        </p:nvSpPr>
        <p:spPr>
          <a:xfrm>
            <a:off x="7877858" y="729502"/>
            <a:ext cx="751800" cy="2310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Page</a:t>
            </a:r>
            <a:endParaRPr sz="700"/>
          </a:p>
        </p:txBody>
      </p:sp>
      <p:sp>
        <p:nvSpPr>
          <p:cNvPr id="84" name="Google Shape;8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grpSp>
        <p:nvGrpSpPr>
          <p:cNvPr id="398" name="Google Shape;398;p32"/>
          <p:cNvGrpSpPr/>
          <p:nvPr/>
        </p:nvGrpSpPr>
        <p:grpSpPr>
          <a:xfrm>
            <a:off x="1116558" y="1878440"/>
            <a:ext cx="7631512" cy="2769060"/>
            <a:chOff x="1116558" y="1878440"/>
            <a:chExt cx="7631512" cy="2769060"/>
          </a:xfrm>
        </p:grpSpPr>
        <p:grpSp>
          <p:nvGrpSpPr>
            <p:cNvPr id="399" name="Google Shape;399;p32"/>
            <p:cNvGrpSpPr/>
            <p:nvPr/>
          </p:nvGrpSpPr>
          <p:grpSpPr>
            <a:xfrm>
              <a:off x="1116558" y="4023678"/>
              <a:ext cx="7465603" cy="623822"/>
              <a:chOff x="1116558" y="4023678"/>
              <a:chExt cx="7465603" cy="623822"/>
            </a:xfrm>
          </p:grpSpPr>
          <p:sp>
            <p:nvSpPr>
              <p:cNvPr id="400" name="Google Shape;400;p32"/>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8" name="Google Shape;408;p32"/>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409" name="Google Shape;409;p32"/>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410" name="Google Shape;410;p32"/>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411" name="Google Shape;411;p32"/>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412" name="Google Shape;412;p32"/>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413" name="Google Shape;413;p32"/>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414" name="Google Shape;414;p32"/>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415" name="Google Shape;415;p32"/>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graphicFrame>
        <p:nvGraphicFramePr>
          <p:cNvPr id="416" name="Google Shape;416;p32"/>
          <p:cNvGraphicFramePr/>
          <p:nvPr/>
        </p:nvGraphicFramePr>
        <p:xfrm>
          <a:off x="77363" y="2681925"/>
          <a:ext cx="3000000" cy="3000000"/>
        </p:xfrm>
        <a:graphic>
          <a:graphicData uri="http://schemas.openxmlformats.org/drawingml/2006/table">
            <a:tbl>
              <a:tblPr>
                <a:noFill/>
                <a:tableStyleId>{1792548F-79F7-433F-BB8E-DDEF3A4C70F1}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7" name="Google Shape;417;p3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18" name="Google Shape;418;p3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19" name="Google Shape;419;p3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420" name="Google Shape;420;p3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421" name="Google Shape;421;p32"/>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422" name="Google Shape;422;p32"/>
          <p:cNvSpPr/>
          <p:nvPr/>
        </p:nvSpPr>
        <p:spPr>
          <a:xfrm>
            <a:off x="1897375" y="1485900"/>
            <a:ext cx="30243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4921675" y="1562375"/>
            <a:ext cx="41640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sp>
        <p:nvSpPr>
          <p:cNvPr id="428" name="Google Shape;428;p3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29" name="Google Shape;429;p3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30" name="Google Shape;430;p3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431" name="Google Shape;431;p3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432" name="Google Shape;432;p33"/>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433" name="Google Shape;433;p33"/>
          <p:cNvPicPr preferRelativeResize="0"/>
          <p:nvPr/>
        </p:nvPicPr>
        <p:blipFill>
          <a:blip r:embed="rId3">
            <a:alphaModFix/>
          </a:blip>
          <a:stretch>
            <a:fillRect/>
          </a:stretch>
        </p:blipFill>
        <p:spPr>
          <a:xfrm>
            <a:off x="523875" y="900113"/>
            <a:ext cx="8096250" cy="334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3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39" name="Google Shape;439;p3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40" name="Google Shape;440;p3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441" name="Google Shape;441;p3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442" name="Google Shape;442;p34"/>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443" name="Google Shape;443;p34"/>
          <p:cNvSpPr txBox="1"/>
          <p:nvPr/>
        </p:nvSpPr>
        <p:spPr>
          <a:xfrm>
            <a:off x="425858" y="1138650"/>
            <a:ext cx="80466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Team Agreement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Met with SMEs</a:t>
            </a:r>
            <a:endParaRPr sz="1200">
              <a:solidFill>
                <a:srgbClr val="2D4263"/>
              </a:solidFill>
              <a:latin typeface="Poppins Light"/>
              <a:ea typeface="Poppins Light"/>
              <a:cs typeface="Poppins Light"/>
              <a:sym typeface="Poppins Light"/>
            </a:endParaRPr>
          </a:p>
          <a:p>
            <a:pPr indent="-190500" lvl="3" marL="9144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Puya</a:t>
            </a:r>
            <a:endParaRPr sz="1200">
              <a:solidFill>
                <a:srgbClr val="2D4263"/>
              </a:solidFill>
              <a:latin typeface="Poppins Light"/>
              <a:ea typeface="Poppins Light"/>
              <a:cs typeface="Poppins Light"/>
              <a:sym typeface="Poppins Light"/>
            </a:endParaRPr>
          </a:p>
          <a:p>
            <a:pPr indent="-190500" lvl="3" marL="9144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Morgan Ames </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Ethical considerations</a:t>
            </a:r>
            <a:endParaRPr sz="1200">
              <a:solidFill>
                <a:srgbClr val="2D4263"/>
              </a:solidFill>
              <a:latin typeface="Poppins Light"/>
              <a:ea typeface="Poppins Light"/>
              <a:cs typeface="Poppins Light"/>
              <a:sym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3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49" name="Google Shape;449;p3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50" name="Google Shape;450;p3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Ethical Considerations</a:t>
            </a:r>
            <a:endParaRPr sz="1200">
              <a:solidFill>
                <a:srgbClr val="2D4263"/>
              </a:solidFill>
              <a:latin typeface="Poppins Medium"/>
              <a:ea typeface="Poppins Medium"/>
              <a:cs typeface="Poppins Medium"/>
              <a:sym typeface="Poppins Medium"/>
            </a:endParaRPr>
          </a:p>
        </p:txBody>
      </p:sp>
      <p:sp>
        <p:nvSpPr>
          <p:cNvPr id="451" name="Google Shape;451;p3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452" name="Google Shape;452;p35"/>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453" name="Google Shape;453;p35"/>
          <p:cNvPicPr preferRelativeResize="0"/>
          <p:nvPr/>
        </p:nvPicPr>
        <p:blipFill>
          <a:blip r:embed="rId3">
            <a:alphaModFix/>
          </a:blip>
          <a:stretch>
            <a:fillRect/>
          </a:stretch>
        </p:blipFill>
        <p:spPr>
          <a:xfrm>
            <a:off x="523875" y="900113"/>
            <a:ext cx="8096250" cy="3343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3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59" name="Google Shape;459;p3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60" name="Google Shape;460;p3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461" name="Google Shape;461;p3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462" name="Google Shape;462;p36"/>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463" name="Google Shape;463;p36"/>
          <p:cNvSpPr txBox="1"/>
          <p:nvPr/>
        </p:nvSpPr>
        <p:spPr>
          <a:xfrm>
            <a:off x="425850" y="1138650"/>
            <a:ext cx="8046600" cy="21795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Technical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Set up Github repository</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Integrated Python poetry for dependency management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Received codebase from Puya and started trying to replicate their research paper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Researched IM and reviewed more research papers</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3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469" name="Google Shape;469;p3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470" name="Google Shape;470;p3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471" name="Google Shape;471;p3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472" name="Google Shape;472;p37"/>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473" name="Google Shape;473;p37"/>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weekly meetings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meeting with subject matter experts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Review research papers and compare findings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Run codebase to replicate findings from research paper</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38"/>
          <p:cNvSpPr/>
          <p:nvPr/>
        </p:nvSpPr>
        <p:spPr>
          <a:xfrm>
            <a:off x="0" y="0"/>
            <a:ext cx="9140275" cy="3831633"/>
          </a:xfrm>
          <a:custGeom>
            <a:rect b="b" l="l" r="r" t="t"/>
            <a:pathLst>
              <a:path extrusionOk="0" h="2593322" w="6186311">
                <a:moveTo>
                  <a:pt x="0" y="0"/>
                </a:moveTo>
                <a:lnTo>
                  <a:pt x="6186311" y="0"/>
                </a:lnTo>
                <a:lnTo>
                  <a:pt x="6186311" y="2593322"/>
                </a:lnTo>
                <a:lnTo>
                  <a:pt x="0" y="2593322"/>
                </a:lnTo>
                <a:close/>
              </a:path>
            </a:pathLst>
          </a:custGeom>
          <a:solidFill>
            <a:srgbClr val="EEEEEE"/>
          </a:solidFill>
          <a:ln>
            <a:noFill/>
          </a:ln>
        </p:spPr>
      </p:sp>
      <p:sp>
        <p:nvSpPr>
          <p:cNvPr id="479" name="Google Shape;479;p38"/>
          <p:cNvSpPr txBox="1"/>
          <p:nvPr/>
        </p:nvSpPr>
        <p:spPr>
          <a:xfrm>
            <a:off x="561975" y="1885950"/>
            <a:ext cx="5296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Thank you</a:t>
            </a:r>
            <a:r>
              <a:rPr b="1" lang="en" sz="4500">
                <a:solidFill>
                  <a:srgbClr val="2D4263"/>
                </a:solidFill>
                <a:latin typeface="Poppins"/>
                <a:ea typeface="Poppins"/>
                <a:cs typeface="Poppins"/>
                <a:sym typeface="Poppins"/>
              </a:rPr>
              <a:t>!</a:t>
            </a:r>
            <a:endParaRPr b="1" sz="4500">
              <a:solidFill>
                <a:srgbClr val="2D4263"/>
              </a:solidFill>
              <a:latin typeface="Poppins"/>
              <a:ea typeface="Poppins"/>
              <a:cs typeface="Poppins"/>
              <a:sym typeface="Poppins"/>
            </a:endParaRPr>
          </a:p>
        </p:txBody>
      </p:sp>
      <p:sp>
        <p:nvSpPr>
          <p:cNvPr id="480" name="Google Shape;480;p38"/>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The End</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39"/>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486" name="Google Shape;486;p39"/>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487" name="Google Shape;487;p39"/>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488" name="Google Shape;488;p39"/>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489" name="Google Shape;489;p39"/>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490" name="Google Shape;490;p39"/>
          <p:cNvSpPr txBox="1"/>
          <p:nvPr/>
        </p:nvSpPr>
        <p:spPr>
          <a:xfrm>
            <a:off x="2422645" y="4244523"/>
            <a:ext cx="14517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491" name="Google Shape;491;p39"/>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17, 2022</a:t>
            </a:r>
            <a:endParaRPr sz="700"/>
          </a:p>
        </p:txBody>
      </p:sp>
      <p:sp>
        <p:nvSpPr>
          <p:cNvPr id="492" name="Google Shape;492;p39"/>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Project Update</a:t>
            </a:r>
            <a:endParaRPr sz="700"/>
          </a:p>
        </p:txBody>
      </p:sp>
      <p:pic>
        <p:nvPicPr>
          <p:cNvPr id="493" name="Google Shape;493;p39"/>
          <p:cNvPicPr preferRelativeResize="0"/>
          <p:nvPr/>
        </p:nvPicPr>
        <p:blipFill>
          <a:blip r:embed="rId3">
            <a:alphaModFix/>
          </a:blip>
          <a:stretch>
            <a:fillRect/>
          </a:stretch>
        </p:blipFill>
        <p:spPr>
          <a:xfrm>
            <a:off x="4509350" y="220025"/>
            <a:ext cx="4350676" cy="1567825"/>
          </a:xfrm>
          <a:prstGeom prst="rect">
            <a:avLst/>
          </a:prstGeom>
          <a:noFill/>
          <a:ln>
            <a:noFill/>
          </a:ln>
        </p:spPr>
      </p:pic>
      <p:sp>
        <p:nvSpPr>
          <p:cNvPr id="494" name="Google Shape;49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4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00" name="Google Shape;500;p4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01" name="Google Shape;501;p4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502" name="Google Shape;502;p4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503" name="Google Shape;503;p40"/>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504" name="Google Shape;504;p40"/>
          <p:cNvSpPr txBox="1"/>
          <p:nvPr/>
        </p:nvSpPr>
        <p:spPr>
          <a:xfrm>
            <a:off x="425858" y="1138650"/>
            <a:ext cx="8046600" cy="15147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Tips from Danie at OH</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Kicked off initial meeting with </a:t>
            </a:r>
            <a:r>
              <a:rPr lang="en" sz="1200">
                <a:solidFill>
                  <a:srgbClr val="2D4263"/>
                </a:solidFill>
                <a:latin typeface="Poppins"/>
                <a:ea typeface="Poppins"/>
                <a:cs typeface="Poppins"/>
                <a:sym typeface="Poppins"/>
              </a:rPr>
              <a:t>#TeamInfluencers</a:t>
            </a:r>
            <a:r>
              <a:rPr lang="en" sz="1200">
                <a:solidFill>
                  <a:srgbClr val="2D4263"/>
                </a:solidFill>
                <a:latin typeface="Poppins Light"/>
                <a:ea typeface="Poppins Light"/>
                <a:cs typeface="Poppins Light"/>
                <a:sym typeface="Poppins Light"/>
              </a:rPr>
              <a:t> on 5/16 and set up recurring meetings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GDrive for meeting agendas and notes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Trello board for project management</a:t>
            </a:r>
            <a:endParaRPr sz="1200">
              <a:solidFill>
                <a:srgbClr val="2D4263"/>
              </a:solidFill>
              <a:latin typeface="Poppins Light"/>
              <a:ea typeface="Poppins Light"/>
              <a:cs typeface="Poppins Light"/>
              <a:sym typeface="Poppins Light"/>
            </a:endParaRPr>
          </a:p>
        </p:txBody>
      </p:sp>
      <p:sp>
        <p:nvSpPr>
          <p:cNvPr id="505" name="Google Shape;50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9" name="Shape 509"/>
        <p:cNvGrpSpPr/>
        <p:nvPr/>
      </p:nvGrpSpPr>
      <p:grpSpPr>
        <a:xfrm>
          <a:off x="0" y="0"/>
          <a:ext cx="0" cy="0"/>
          <a:chOff x="0" y="0"/>
          <a:chExt cx="0" cy="0"/>
        </a:xfrm>
      </p:grpSpPr>
      <p:sp>
        <p:nvSpPr>
          <p:cNvPr id="510" name="Google Shape;510;p4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11" name="Google Shape;511;p4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12" name="Google Shape;512;p4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513" name="Google Shape;513;p4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514" name="Google Shape;514;p41"/>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515" name="Google Shape;515;p41"/>
          <p:cNvSpPr txBox="1"/>
          <p:nvPr/>
        </p:nvSpPr>
        <p:spPr>
          <a:xfrm>
            <a:off x="425858" y="1138650"/>
            <a:ext cx="8046600" cy="2511900"/>
          </a:xfrm>
          <a:prstGeom prst="rect">
            <a:avLst/>
          </a:prstGeom>
          <a:noFill/>
          <a:ln>
            <a:noFill/>
          </a:ln>
        </p:spPr>
        <p:txBody>
          <a:bodyPr anchorCtr="0" anchor="t" bIns="0" lIns="0" spcFirstLastPara="1" rIns="0" wrap="square" tIns="0">
            <a:spAutoFit/>
          </a:bodyPr>
          <a:lstStyle/>
          <a:p>
            <a:pPr indent="-190500" lvl="1" marL="457200" marR="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Review of topic</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a:t>
            </a:r>
            <a:r>
              <a:rPr lang="en" sz="1200">
                <a:solidFill>
                  <a:srgbClr val="2D4263"/>
                </a:solidFill>
                <a:latin typeface="Poppins Light"/>
                <a:ea typeface="Poppins Light"/>
                <a:cs typeface="Poppins Light"/>
                <a:sym typeface="Poppins Light"/>
              </a:rPr>
              <a:t>ntroductory lectures on influence maximization and graph theory</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Literature review for influencer marketing, social network analysis, influence maximization, and graph neural networks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r</a:t>
            </a:r>
            <a:r>
              <a:rPr lang="en" sz="1200">
                <a:solidFill>
                  <a:srgbClr val="2D4263"/>
                </a:solidFill>
                <a:latin typeface="Poppins Light"/>
                <a:ea typeface="Poppins Light"/>
                <a:cs typeface="Poppins Light"/>
                <a:sym typeface="Poppins Light"/>
              </a:rPr>
              <a:t>esource doc that highlights common tools (NetworkX notebooks) and related topic summaries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Visualization tools for networks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Start study group for CS224W: Machine Learning with Graphs</a:t>
            </a:r>
            <a:endParaRPr sz="1200">
              <a:solidFill>
                <a:srgbClr val="2D4263"/>
              </a:solidFill>
              <a:latin typeface="Poppins Light"/>
              <a:ea typeface="Poppins Light"/>
              <a:cs typeface="Poppins Light"/>
              <a:sym typeface="Poppins Light"/>
            </a:endParaRPr>
          </a:p>
        </p:txBody>
      </p:sp>
      <p:pic>
        <p:nvPicPr>
          <p:cNvPr id="516" name="Google Shape;516;p41"/>
          <p:cNvPicPr preferRelativeResize="0"/>
          <p:nvPr/>
        </p:nvPicPr>
        <p:blipFill>
          <a:blip r:embed="rId3">
            <a:alphaModFix/>
          </a:blip>
          <a:stretch>
            <a:fillRect/>
          </a:stretch>
        </p:blipFill>
        <p:spPr>
          <a:xfrm>
            <a:off x="913683" y="3860325"/>
            <a:ext cx="1791817" cy="399500"/>
          </a:xfrm>
          <a:prstGeom prst="rect">
            <a:avLst/>
          </a:prstGeom>
          <a:noFill/>
          <a:ln>
            <a:noFill/>
          </a:ln>
        </p:spPr>
      </p:pic>
      <p:sp>
        <p:nvSpPr>
          <p:cNvPr id="517" name="Google Shape;51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0" name="Google Shape;90;p1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1" name="Google Shape;91;p1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92" name="Google Shape;92;p1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93" name="Google Shape;93;p1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How does information flow through a network?</a:t>
            </a:r>
            <a:endParaRPr sz="700"/>
          </a:p>
        </p:txBody>
      </p:sp>
      <p:sp>
        <p:nvSpPr>
          <p:cNvPr id="94" name="Google Shape;94;p15"/>
          <p:cNvSpPr txBox="1"/>
          <p:nvPr/>
        </p:nvSpPr>
        <p:spPr>
          <a:xfrm>
            <a:off x="425850" y="1138650"/>
            <a:ext cx="6237600" cy="3216900"/>
          </a:xfrm>
          <a:prstGeom prst="rect">
            <a:avLst/>
          </a:prstGeom>
          <a:noFill/>
          <a:ln>
            <a:noFill/>
          </a:ln>
        </p:spPr>
        <p:txBody>
          <a:bodyPr anchorCtr="0" anchor="t" bIns="0" lIns="0" spcFirstLastPara="1" rIns="0" wrap="square" tIns="0">
            <a:spAutoFit/>
          </a:bodyPr>
          <a:lstStyle/>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Light"/>
                <a:ea typeface="Poppins Light"/>
                <a:cs typeface="Poppins Light"/>
                <a:sym typeface="Poppins Light"/>
              </a:rPr>
              <a:t>People are “embedded” in a social network</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There are different links in a network through which information flows</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a:ea typeface="Poppins"/>
                <a:cs typeface="Poppins"/>
                <a:sym typeface="Poppins"/>
              </a:rPr>
              <a:t>Structure</a:t>
            </a:r>
            <a:endParaRPr sz="1100">
              <a:solidFill>
                <a:srgbClr val="2D4263"/>
              </a:solidFill>
              <a:latin typeface="Poppins"/>
              <a:ea typeface="Poppins"/>
              <a:cs typeface="Poppins"/>
              <a:sym typeface="Poppins"/>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Structurally-embedded edges are socially strong</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a:ea typeface="Poppins"/>
                <a:cs typeface="Poppins"/>
                <a:sym typeface="Poppins"/>
              </a:rPr>
              <a:t>Information</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Long-range edges allow you to gather information from different parts of network</a:t>
            </a:r>
            <a:endParaRPr sz="1100">
              <a:solidFill>
                <a:srgbClr val="2D4263"/>
              </a:solidFill>
              <a:latin typeface="Poppins"/>
              <a:ea typeface="Poppins"/>
              <a:cs typeface="Poppins"/>
              <a:sym typeface="Poppins"/>
            </a:endParaRPr>
          </a:p>
          <a:p>
            <a:pPr indent="-184150" lvl="1" marL="4572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a:ea typeface="Poppins"/>
                <a:cs typeface="Poppins"/>
                <a:sym typeface="Poppins"/>
              </a:rPr>
              <a:t>Homophily</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“Birds of a feather flock together”</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a:ea typeface="Poppins"/>
                <a:cs typeface="Poppins"/>
                <a:sym typeface="Poppins"/>
              </a:rPr>
              <a:t>Influence</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Social connections can influence the individual characteristics of a person.</a:t>
            </a:r>
            <a:endParaRPr sz="1100">
              <a:solidFill>
                <a:srgbClr val="2D4263"/>
              </a:solidFill>
              <a:latin typeface="Poppins Light"/>
              <a:ea typeface="Poppins Light"/>
              <a:cs typeface="Poppins Light"/>
              <a:sym typeface="Poppins Light"/>
            </a:endParaRPr>
          </a:p>
        </p:txBody>
      </p:sp>
      <p:pic>
        <p:nvPicPr>
          <p:cNvPr id="95" name="Google Shape;95;p15"/>
          <p:cNvPicPr preferRelativeResize="0"/>
          <p:nvPr/>
        </p:nvPicPr>
        <p:blipFill>
          <a:blip r:embed="rId3">
            <a:alphaModFix/>
          </a:blip>
          <a:stretch>
            <a:fillRect/>
          </a:stretch>
        </p:blipFill>
        <p:spPr>
          <a:xfrm>
            <a:off x="6787744" y="630488"/>
            <a:ext cx="2035656" cy="1126875"/>
          </a:xfrm>
          <a:prstGeom prst="rect">
            <a:avLst/>
          </a:prstGeom>
          <a:noFill/>
          <a:ln>
            <a:noFill/>
          </a:ln>
        </p:spPr>
      </p:pic>
      <p:pic>
        <p:nvPicPr>
          <p:cNvPr id="96" name="Google Shape;96;p15"/>
          <p:cNvPicPr preferRelativeResize="0"/>
          <p:nvPr/>
        </p:nvPicPr>
        <p:blipFill>
          <a:blip r:embed="rId4">
            <a:alphaModFix/>
          </a:blip>
          <a:stretch>
            <a:fillRect/>
          </a:stretch>
        </p:blipFill>
        <p:spPr>
          <a:xfrm>
            <a:off x="6735825" y="2190750"/>
            <a:ext cx="2139500" cy="1126875"/>
          </a:xfrm>
          <a:prstGeom prst="rect">
            <a:avLst/>
          </a:prstGeom>
          <a:noFill/>
          <a:ln>
            <a:noFill/>
          </a:ln>
        </p:spPr>
      </p:pic>
      <p:pic>
        <p:nvPicPr>
          <p:cNvPr id="97" name="Google Shape;97;p15"/>
          <p:cNvPicPr preferRelativeResize="0"/>
          <p:nvPr/>
        </p:nvPicPr>
        <p:blipFill>
          <a:blip r:embed="rId5">
            <a:alphaModFix/>
          </a:blip>
          <a:stretch>
            <a:fillRect/>
          </a:stretch>
        </p:blipFill>
        <p:spPr>
          <a:xfrm>
            <a:off x="6660750" y="3608900"/>
            <a:ext cx="2289650" cy="1105084"/>
          </a:xfrm>
          <a:prstGeom prst="rect">
            <a:avLst/>
          </a:prstGeom>
          <a:noFill/>
          <a:ln>
            <a:noFill/>
          </a:ln>
        </p:spPr>
      </p:pic>
      <p:sp>
        <p:nvSpPr>
          <p:cNvPr id="98" name="Google Shape;9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4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23" name="Google Shape;523;p4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24" name="Google Shape;524;p4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525" name="Google Shape;525;p4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526" name="Google Shape;526;p42"/>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Highlights</a:t>
            </a:r>
            <a:endParaRPr sz="700"/>
          </a:p>
        </p:txBody>
      </p:sp>
      <p:pic>
        <p:nvPicPr>
          <p:cNvPr id="527" name="Google Shape;527;p42"/>
          <p:cNvPicPr preferRelativeResize="0"/>
          <p:nvPr/>
        </p:nvPicPr>
        <p:blipFill>
          <a:blip r:embed="rId3">
            <a:alphaModFix/>
          </a:blip>
          <a:stretch>
            <a:fillRect/>
          </a:stretch>
        </p:blipFill>
        <p:spPr>
          <a:xfrm>
            <a:off x="2671200" y="548291"/>
            <a:ext cx="2289651" cy="973500"/>
          </a:xfrm>
          <a:prstGeom prst="rect">
            <a:avLst/>
          </a:prstGeom>
          <a:noFill/>
          <a:ln>
            <a:noFill/>
          </a:ln>
        </p:spPr>
      </p:pic>
      <p:pic>
        <p:nvPicPr>
          <p:cNvPr id="528" name="Google Shape;528;p42"/>
          <p:cNvPicPr preferRelativeResize="0"/>
          <p:nvPr/>
        </p:nvPicPr>
        <p:blipFill>
          <a:blip r:embed="rId4">
            <a:alphaModFix/>
          </a:blip>
          <a:stretch>
            <a:fillRect/>
          </a:stretch>
        </p:blipFill>
        <p:spPr>
          <a:xfrm>
            <a:off x="2671200" y="1798750"/>
            <a:ext cx="2289650" cy="1105084"/>
          </a:xfrm>
          <a:prstGeom prst="rect">
            <a:avLst/>
          </a:prstGeom>
          <a:noFill/>
          <a:ln>
            <a:noFill/>
          </a:ln>
        </p:spPr>
      </p:pic>
      <p:pic>
        <p:nvPicPr>
          <p:cNvPr id="529" name="Google Shape;529;p42"/>
          <p:cNvPicPr preferRelativeResize="0"/>
          <p:nvPr/>
        </p:nvPicPr>
        <p:blipFill>
          <a:blip r:embed="rId5">
            <a:alphaModFix/>
          </a:blip>
          <a:stretch>
            <a:fillRect/>
          </a:stretch>
        </p:blipFill>
        <p:spPr>
          <a:xfrm>
            <a:off x="2671200" y="3153376"/>
            <a:ext cx="2289651" cy="1614069"/>
          </a:xfrm>
          <a:prstGeom prst="rect">
            <a:avLst/>
          </a:prstGeom>
          <a:noFill/>
          <a:ln>
            <a:noFill/>
          </a:ln>
        </p:spPr>
      </p:pic>
      <p:pic>
        <p:nvPicPr>
          <p:cNvPr id="530" name="Google Shape;530;p42"/>
          <p:cNvPicPr preferRelativeResize="0"/>
          <p:nvPr/>
        </p:nvPicPr>
        <p:blipFill>
          <a:blip r:embed="rId6">
            <a:alphaModFix/>
          </a:blip>
          <a:stretch>
            <a:fillRect/>
          </a:stretch>
        </p:blipFill>
        <p:spPr>
          <a:xfrm>
            <a:off x="5237951" y="1611297"/>
            <a:ext cx="3665526" cy="1522900"/>
          </a:xfrm>
          <a:prstGeom prst="rect">
            <a:avLst/>
          </a:prstGeom>
          <a:noFill/>
          <a:ln>
            <a:noFill/>
          </a:ln>
        </p:spPr>
      </p:pic>
      <p:sp>
        <p:nvSpPr>
          <p:cNvPr id="531" name="Google Shape;531;p42"/>
          <p:cNvSpPr txBox="1"/>
          <p:nvPr/>
        </p:nvSpPr>
        <p:spPr>
          <a:xfrm>
            <a:off x="0" y="4744075"/>
            <a:ext cx="580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oppins Light"/>
                <a:ea typeface="Poppins Light"/>
                <a:cs typeface="Poppins Light"/>
                <a:sym typeface="Poppins Light"/>
                <a:hlinkClick r:id="rId7"/>
              </a:rPr>
              <a:t>http://snap.stanford.edu/class/cs224w-2019/slides/14-influence.pdf</a:t>
            </a:r>
            <a:endParaRPr sz="800">
              <a:latin typeface="Poppins Light"/>
              <a:ea typeface="Poppins Light"/>
              <a:cs typeface="Poppins Light"/>
              <a:sym typeface="Poppins Light"/>
            </a:endParaRPr>
          </a:p>
          <a:p>
            <a:pPr indent="0" lvl="0" marL="0" rtl="0" algn="l">
              <a:spcBef>
                <a:spcPts val="0"/>
              </a:spcBef>
              <a:spcAft>
                <a:spcPts val="0"/>
              </a:spcAft>
              <a:buNone/>
            </a:pPr>
            <a:r>
              <a:rPr lang="en" sz="800" u="sng">
                <a:solidFill>
                  <a:schemeClr val="hlink"/>
                </a:solidFill>
                <a:latin typeface="Poppins Light"/>
                <a:ea typeface="Poppins Light"/>
                <a:cs typeface="Poppins Light"/>
                <a:sym typeface="Poppins Light"/>
                <a:hlinkClick r:id="rId8"/>
              </a:rPr>
              <a:t>https://sproutsocial.com/insights/influencer-marketing/</a:t>
            </a:r>
            <a:endParaRPr sz="800">
              <a:latin typeface="Poppins Light"/>
              <a:ea typeface="Poppins Light"/>
              <a:cs typeface="Poppins Light"/>
              <a:sym typeface="Poppins Light"/>
            </a:endParaRPr>
          </a:p>
        </p:txBody>
      </p:sp>
      <p:grpSp>
        <p:nvGrpSpPr>
          <p:cNvPr id="532" name="Google Shape;532;p42"/>
          <p:cNvGrpSpPr/>
          <p:nvPr/>
        </p:nvGrpSpPr>
        <p:grpSpPr>
          <a:xfrm>
            <a:off x="5376525" y="3096775"/>
            <a:ext cx="3206975" cy="692418"/>
            <a:chOff x="5376525" y="3553975"/>
            <a:chExt cx="3206975" cy="692418"/>
          </a:xfrm>
        </p:grpSpPr>
        <p:pic>
          <p:nvPicPr>
            <p:cNvPr id="533" name="Google Shape;533;p42"/>
            <p:cNvPicPr preferRelativeResize="0"/>
            <p:nvPr/>
          </p:nvPicPr>
          <p:blipFill>
            <a:blip r:embed="rId9">
              <a:alphaModFix/>
            </a:blip>
            <a:stretch>
              <a:fillRect/>
            </a:stretch>
          </p:blipFill>
          <p:spPr>
            <a:xfrm>
              <a:off x="5376525" y="3674443"/>
              <a:ext cx="3034801" cy="571950"/>
            </a:xfrm>
            <a:prstGeom prst="rect">
              <a:avLst/>
            </a:prstGeom>
            <a:noFill/>
            <a:ln>
              <a:noFill/>
            </a:ln>
          </p:spPr>
        </p:pic>
        <p:sp>
          <p:nvSpPr>
            <p:cNvPr id="534" name="Google Shape;534;p42"/>
            <p:cNvSpPr/>
            <p:nvPr/>
          </p:nvSpPr>
          <p:spPr>
            <a:xfrm>
              <a:off x="7222100" y="3553975"/>
              <a:ext cx="13614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42"/>
          <p:cNvSpPr txBox="1"/>
          <p:nvPr/>
        </p:nvSpPr>
        <p:spPr>
          <a:xfrm>
            <a:off x="425850" y="1448259"/>
            <a:ext cx="2001300" cy="23703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 sz="1000">
                <a:solidFill>
                  <a:srgbClr val="2D4263"/>
                </a:solidFill>
                <a:latin typeface="Poppins Light"/>
                <a:ea typeface="Poppins Light"/>
                <a:cs typeface="Poppins Light"/>
                <a:sym typeface="Poppins Light"/>
              </a:rPr>
              <a:t>Influencer marketing works because of the </a:t>
            </a:r>
            <a:r>
              <a:rPr b="1" lang="en" sz="1000">
                <a:solidFill>
                  <a:srgbClr val="2D4263"/>
                </a:solidFill>
                <a:latin typeface="Poppins"/>
                <a:ea typeface="Poppins"/>
                <a:cs typeface="Poppins"/>
                <a:sym typeface="Poppins"/>
              </a:rPr>
              <a:t>high amount of trust that social influencers have built up with their following</a:t>
            </a:r>
            <a:r>
              <a:rPr lang="en" sz="1000">
                <a:solidFill>
                  <a:srgbClr val="2D4263"/>
                </a:solidFill>
                <a:latin typeface="Poppins Light"/>
                <a:ea typeface="Poppins Light"/>
                <a:cs typeface="Poppins Light"/>
                <a:sym typeface="Poppins Light"/>
              </a:rPr>
              <a:t>, and recommendations from them serve as </a:t>
            </a:r>
            <a:r>
              <a:rPr b="1" lang="en" sz="1000">
                <a:solidFill>
                  <a:srgbClr val="2D4263"/>
                </a:solidFill>
                <a:latin typeface="Poppins"/>
                <a:ea typeface="Poppins"/>
                <a:cs typeface="Poppins"/>
                <a:sym typeface="Poppins"/>
              </a:rPr>
              <a:t>a form of social proof to a brand’s potential customers</a:t>
            </a:r>
            <a:r>
              <a:rPr lang="en" sz="1000">
                <a:solidFill>
                  <a:srgbClr val="2D4263"/>
                </a:solidFill>
                <a:latin typeface="Poppins Light"/>
                <a:ea typeface="Poppins Light"/>
                <a:cs typeface="Poppins Light"/>
                <a:sym typeface="Poppins Light"/>
              </a:rPr>
              <a:t>.</a:t>
            </a:r>
            <a:endParaRPr sz="500"/>
          </a:p>
        </p:txBody>
      </p:sp>
      <p:sp>
        <p:nvSpPr>
          <p:cNvPr id="536" name="Google Shape;53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p4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42" name="Google Shape;542;p4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43" name="Google Shape;543;p4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544" name="Google Shape;544;p4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545" name="Google Shape;545;p43"/>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546" name="Google Shape;546;p43"/>
          <p:cNvSpPr txBox="1"/>
          <p:nvPr/>
        </p:nvSpPr>
        <p:spPr>
          <a:xfrm>
            <a:off x="425858" y="1138650"/>
            <a:ext cx="8139900" cy="1182000"/>
          </a:xfrm>
          <a:prstGeom prst="rect">
            <a:avLst/>
          </a:prstGeom>
          <a:noFill/>
          <a:ln>
            <a:noFill/>
          </a:ln>
        </p:spPr>
        <p:txBody>
          <a:bodyPr anchorCtr="0" anchor="t" bIns="0" lIns="0" spcFirstLastPara="1" rIns="0" wrap="square" tIns="0">
            <a:spAutoFit/>
          </a:bodyPr>
          <a:lstStyle/>
          <a:p>
            <a:pPr indent="-190500" lvl="1" marL="457200" marR="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Sync with Puya on questions in OH</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Set up Slack channels and system for version control (git)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Meet again 5/22 to review learnings and discuss &amp; c</a:t>
            </a:r>
            <a:r>
              <a:rPr lang="en" sz="1200">
                <a:solidFill>
                  <a:srgbClr val="2D4263"/>
                </a:solidFill>
                <a:latin typeface="Poppins Light"/>
                <a:ea typeface="Poppins Light"/>
                <a:cs typeface="Poppins Light"/>
                <a:sym typeface="Poppins Light"/>
              </a:rPr>
              <a:t>omplete Team Process Agreement</a:t>
            </a:r>
            <a:endParaRPr sz="1200">
              <a:solidFill>
                <a:srgbClr val="2D4263"/>
              </a:solidFill>
              <a:latin typeface="Poppins Light"/>
              <a:ea typeface="Poppins Light"/>
              <a:cs typeface="Poppins Light"/>
              <a:sym typeface="Poppins Light"/>
            </a:endParaRPr>
          </a:p>
        </p:txBody>
      </p:sp>
      <p:sp>
        <p:nvSpPr>
          <p:cNvPr id="547" name="Google Shape;54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4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53" name="Google Shape;553;p4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54" name="Google Shape;554;p4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555" name="Google Shape;555;p4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556" name="Google Shape;556;p44"/>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557" name="Google Shape;557;p44"/>
          <p:cNvSpPr txBox="1"/>
          <p:nvPr/>
        </p:nvSpPr>
        <p:spPr>
          <a:xfrm>
            <a:off x="425858"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Continue review of topic</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Core research paper (codebase, define terms from paper)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Week 1 of CS224W for overview of graph terminology and applications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Divide and conquer literature with TL;DR summaries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Coming up</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Dataset EDA</a:t>
            </a:r>
            <a:endParaRPr sz="1200">
              <a:solidFill>
                <a:srgbClr val="2D4263"/>
              </a:solidFill>
              <a:latin typeface="Poppins Light"/>
              <a:ea typeface="Poppins Light"/>
              <a:cs typeface="Poppins Light"/>
              <a:sym typeface="Poppins Light"/>
            </a:endParaRPr>
          </a:p>
        </p:txBody>
      </p:sp>
      <p:sp>
        <p:nvSpPr>
          <p:cNvPr id="558" name="Google Shape;5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graphicFrame>
        <p:nvGraphicFramePr>
          <p:cNvPr id="563" name="Google Shape;563;p45"/>
          <p:cNvGraphicFramePr/>
          <p:nvPr/>
        </p:nvGraphicFramePr>
        <p:xfrm>
          <a:off x="77363" y="2681925"/>
          <a:ext cx="3000000" cy="3000000"/>
        </p:xfrm>
        <a:graphic>
          <a:graphicData uri="http://schemas.openxmlformats.org/drawingml/2006/table">
            <a:tbl>
              <a:tblPr>
                <a:noFill/>
                <a:tableStyleId>{1792548F-79F7-433F-BB8E-DDEF3A4C70F1}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64" name="Google Shape;564;p4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65" name="Google Shape;565;p4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66" name="Google Shape;566;p4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567" name="Google Shape;567;p4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568" name="Google Shape;568;p45"/>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For your luxury brand of </a:t>
            </a:r>
            <a:r>
              <a:rPr lang="en" sz="1500">
                <a:solidFill>
                  <a:srgbClr val="2D4263"/>
                </a:solidFill>
                <a:latin typeface="Poppins Medium"/>
                <a:ea typeface="Poppins Medium"/>
                <a:cs typeface="Poppins Medium"/>
                <a:sym typeface="Poppins Medium"/>
              </a:rPr>
              <a:t>beauty</a:t>
            </a:r>
            <a:r>
              <a:rPr lang="en" sz="1500">
                <a:solidFill>
                  <a:srgbClr val="2D4263"/>
                </a:solidFill>
                <a:latin typeface="Poppins Medium"/>
                <a:ea typeface="Poppins Medium"/>
                <a:cs typeface="Poppins Medium"/>
                <a:sym typeface="Poppins Medium"/>
              </a:rPr>
              <a:t> products, if you had to select 2 Kardashians as your influencers, who would you choose?</a:t>
            </a:r>
            <a:endParaRPr sz="700"/>
          </a:p>
        </p:txBody>
      </p:sp>
      <p:sp>
        <p:nvSpPr>
          <p:cNvPr id="569" name="Google Shape;569;p45"/>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570" name="Google Shape;570;p45"/>
          <p:cNvGrpSpPr/>
          <p:nvPr/>
        </p:nvGrpSpPr>
        <p:grpSpPr>
          <a:xfrm>
            <a:off x="1116558" y="1878440"/>
            <a:ext cx="7631512" cy="2769060"/>
            <a:chOff x="1116558" y="1878440"/>
            <a:chExt cx="7631512" cy="2769060"/>
          </a:xfrm>
        </p:grpSpPr>
        <p:grpSp>
          <p:nvGrpSpPr>
            <p:cNvPr id="571" name="Google Shape;571;p45"/>
            <p:cNvGrpSpPr/>
            <p:nvPr/>
          </p:nvGrpSpPr>
          <p:grpSpPr>
            <a:xfrm>
              <a:off x="1116558" y="4023678"/>
              <a:ext cx="7465603" cy="623822"/>
              <a:chOff x="1116558" y="4023678"/>
              <a:chExt cx="7465603" cy="623822"/>
            </a:xfrm>
          </p:grpSpPr>
          <p:sp>
            <p:nvSpPr>
              <p:cNvPr id="572" name="Google Shape;572;p45"/>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p45"/>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581" name="Google Shape;581;p45"/>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582" name="Google Shape;582;p45"/>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583" name="Google Shape;583;p45"/>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584" name="Google Shape;584;p45"/>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585" name="Google Shape;585;p45"/>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586" name="Google Shape;586;p45"/>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587" name="Google Shape;587;p45"/>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sp>
        <p:nvSpPr>
          <p:cNvPr id="588" name="Google Shape;58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grpSp>
        <p:nvGrpSpPr>
          <p:cNvPr id="593" name="Google Shape;593;p46"/>
          <p:cNvGrpSpPr/>
          <p:nvPr/>
        </p:nvGrpSpPr>
        <p:grpSpPr>
          <a:xfrm>
            <a:off x="1116558" y="1878440"/>
            <a:ext cx="7631512" cy="2769060"/>
            <a:chOff x="1116558" y="1878440"/>
            <a:chExt cx="7631512" cy="2769060"/>
          </a:xfrm>
        </p:grpSpPr>
        <p:grpSp>
          <p:nvGrpSpPr>
            <p:cNvPr id="594" name="Google Shape;594;p46"/>
            <p:cNvGrpSpPr/>
            <p:nvPr/>
          </p:nvGrpSpPr>
          <p:grpSpPr>
            <a:xfrm>
              <a:off x="1116558" y="4023678"/>
              <a:ext cx="7465603" cy="623822"/>
              <a:chOff x="1116558" y="4023678"/>
              <a:chExt cx="7465603" cy="623822"/>
            </a:xfrm>
          </p:grpSpPr>
          <p:sp>
            <p:nvSpPr>
              <p:cNvPr id="595" name="Google Shape;595;p46"/>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3" name="Google Shape;603;p46"/>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604" name="Google Shape;604;p46"/>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605" name="Google Shape;605;p46"/>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606" name="Google Shape;606;p46"/>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607" name="Google Shape;607;p46"/>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608" name="Google Shape;608;p46"/>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609" name="Google Shape;609;p46"/>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610" name="Google Shape;610;p46"/>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graphicFrame>
        <p:nvGraphicFramePr>
          <p:cNvPr id="611" name="Google Shape;611;p46"/>
          <p:cNvGraphicFramePr/>
          <p:nvPr/>
        </p:nvGraphicFramePr>
        <p:xfrm>
          <a:off x="77363" y="2681925"/>
          <a:ext cx="3000000" cy="3000000"/>
        </p:xfrm>
        <a:graphic>
          <a:graphicData uri="http://schemas.openxmlformats.org/drawingml/2006/table">
            <a:tbl>
              <a:tblPr>
                <a:noFill/>
                <a:tableStyleId>{1792548F-79F7-433F-BB8E-DDEF3A4C70F1}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12" name="Google Shape;612;p4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613" name="Google Shape;613;p4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614" name="Google Shape;614;p4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615" name="Google Shape;615;p4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616" name="Google Shape;616;p46"/>
          <p:cNvSpPr txBox="1"/>
          <p:nvPr/>
        </p:nvSpPr>
        <p:spPr>
          <a:xfrm>
            <a:off x="561975" y="927156"/>
            <a:ext cx="80679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Whoever has the largest, non-overlapping audience with Kim!</a:t>
            </a:r>
            <a:endParaRPr sz="1500">
              <a:solidFill>
                <a:srgbClr val="2D4263"/>
              </a:solidFill>
              <a:latin typeface="Poppins Medium"/>
              <a:ea typeface="Poppins Medium"/>
              <a:cs typeface="Poppins Medium"/>
              <a:sym typeface="Poppins Medium"/>
            </a:endParaRPr>
          </a:p>
        </p:txBody>
      </p:sp>
      <p:sp>
        <p:nvSpPr>
          <p:cNvPr id="617" name="Google Shape;617;p46"/>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618" name="Google Shape;618;p46"/>
          <p:cNvSpPr/>
          <p:nvPr/>
        </p:nvSpPr>
        <p:spPr>
          <a:xfrm>
            <a:off x="1897375" y="1485900"/>
            <a:ext cx="30243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4921675" y="1562375"/>
            <a:ext cx="41640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graphicFrame>
        <p:nvGraphicFramePr>
          <p:cNvPr id="625" name="Google Shape;625;p47"/>
          <p:cNvGraphicFramePr/>
          <p:nvPr/>
        </p:nvGraphicFramePr>
        <p:xfrm>
          <a:off x="160163" y="2821375"/>
          <a:ext cx="3000000" cy="3000000"/>
        </p:xfrm>
        <a:graphic>
          <a:graphicData uri="http://schemas.openxmlformats.org/drawingml/2006/table">
            <a:tbl>
              <a:tblPr>
                <a:noFill/>
                <a:tableStyleId>{1792548F-79F7-433F-BB8E-DDEF3A4C70F1}</a:tableStyleId>
              </a:tblPr>
              <a:tblGrid>
                <a:gridCol w="879700"/>
                <a:gridCol w="999300"/>
                <a:gridCol w="999300"/>
                <a:gridCol w="999300"/>
                <a:gridCol w="999300"/>
                <a:gridCol w="999300"/>
                <a:gridCol w="999300"/>
                <a:gridCol w="999300"/>
              </a:tblGrid>
              <a:tr h="7566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 Union of Influence Sets with k</a:t>
                      </a:r>
                      <a:r>
                        <a:rPr b="1" baseline="-25000" lang="en" sz="1000">
                          <a:solidFill>
                            <a:schemeClr val="accent3"/>
                          </a:solidFill>
                          <a:latin typeface="Poppins"/>
                          <a:ea typeface="Poppins"/>
                          <a:cs typeface="Poppins"/>
                          <a:sym typeface="Poppins"/>
                        </a:rPr>
                        <a:t>1</a:t>
                      </a:r>
                      <a:endParaRPr b="1" sz="12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13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Audience Gain in 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+ 40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+50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26" name="Google Shape;626;p4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627" name="Google Shape;627;p4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628" name="Google Shape;628;p4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629" name="Google Shape;629;p4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630" name="Google Shape;630;p47"/>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i="1" lang="en" sz="1500">
                <a:solidFill>
                  <a:srgbClr val="2D4263"/>
                </a:solidFill>
                <a:latin typeface="Poppins Medium"/>
                <a:ea typeface="Poppins Medium"/>
                <a:cs typeface="Poppins Medium"/>
                <a:sym typeface="Poppins Medium"/>
              </a:rPr>
              <a:t>Framed another way…</a:t>
            </a:r>
            <a:endParaRPr i="1" sz="1500">
              <a:solidFill>
                <a:srgbClr val="2D4263"/>
              </a:solidFill>
              <a:latin typeface="Poppins Medium"/>
              <a:ea typeface="Poppins Medium"/>
              <a:cs typeface="Poppins Medium"/>
              <a:sym typeface="Poppins Medium"/>
            </a:endParaRPr>
          </a:p>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Whichever seed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2</a:t>
            </a:r>
            <a:r>
              <a:rPr lang="en" sz="1500">
                <a:solidFill>
                  <a:srgbClr val="2D4263"/>
                </a:solidFill>
                <a:latin typeface="Poppins Medium"/>
                <a:ea typeface="Poppins Medium"/>
                <a:cs typeface="Poppins Medium"/>
                <a:sym typeface="Poppins Medium"/>
              </a:rPr>
              <a:t> has the </a:t>
            </a:r>
            <a:r>
              <a:rPr lang="en" sz="1500">
                <a:solidFill>
                  <a:srgbClr val="2D4263"/>
                </a:solidFill>
                <a:latin typeface="Poppins Medium"/>
                <a:ea typeface="Poppins Medium"/>
                <a:cs typeface="Poppins Medium"/>
                <a:sym typeface="Poppins Medium"/>
              </a:rPr>
              <a:t>maximum</a:t>
            </a:r>
            <a:r>
              <a:rPr lang="en" sz="1500">
                <a:solidFill>
                  <a:srgbClr val="2D4263"/>
                </a:solidFill>
                <a:latin typeface="Poppins Medium"/>
                <a:ea typeface="Poppins Medium"/>
                <a:cs typeface="Poppins Medium"/>
                <a:sym typeface="Poppins Medium"/>
              </a:rPr>
              <a:t> union of influenced sets with with Kim K.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1</a:t>
            </a:r>
            <a:r>
              <a:rPr lang="en" sz="1500">
                <a:solidFill>
                  <a:srgbClr val="2D4263"/>
                </a:solidFill>
                <a:latin typeface="Poppins Medium"/>
                <a:ea typeface="Poppins Medium"/>
                <a:cs typeface="Poppins Medium"/>
                <a:sym typeface="Poppins Medium"/>
              </a:rPr>
              <a:t>)!</a:t>
            </a:r>
            <a:endParaRPr sz="700"/>
          </a:p>
        </p:txBody>
      </p:sp>
      <p:sp>
        <p:nvSpPr>
          <p:cNvPr id="631" name="Google Shape;631;p47"/>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632" name="Google Shape;632;p47"/>
          <p:cNvPicPr preferRelativeResize="0"/>
          <p:nvPr/>
        </p:nvPicPr>
        <p:blipFill rotWithShape="1">
          <a:blip r:embed="rId3">
            <a:alphaModFix/>
          </a:blip>
          <a:srcRect b="18200" l="8634" r="11044" t="1477"/>
          <a:stretch/>
        </p:blipFill>
        <p:spPr>
          <a:xfrm>
            <a:off x="8106998" y="2748325"/>
            <a:ext cx="755400" cy="755400"/>
          </a:xfrm>
          <a:prstGeom prst="ellipse">
            <a:avLst/>
          </a:prstGeom>
          <a:noFill/>
          <a:ln cap="flat" cmpd="sng" w="28575">
            <a:solidFill>
              <a:srgbClr val="8E7CC3"/>
            </a:solidFill>
            <a:prstDash val="solid"/>
            <a:round/>
            <a:headEnd len="sm" w="sm" type="none"/>
            <a:tailEnd len="sm" w="sm" type="none"/>
          </a:ln>
        </p:spPr>
      </p:pic>
      <p:grpSp>
        <p:nvGrpSpPr>
          <p:cNvPr id="633" name="Google Shape;633;p47"/>
          <p:cNvGrpSpPr/>
          <p:nvPr/>
        </p:nvGrpSpPr>
        <p:grpSpPr>
          <a:xfrm>
            <a:off x="1252472" y="1859565"/>
            <a:ext cx="6635322" cy="629684"/>
            <a:chOff x="1252472" y="1859565"/>
            <a:chExt cx="6635322" cy="629684"/>
          </a:xfrm>
        </p:grpSpPr>
        <p:pic>
          <p:nvPicPr>
            <p:cNvPr id="634" name="Google Shape;634;p47"/>
            <p:cNvPicPr preferRelativeResize="0"/>
            <p:nvPr/>
          </p:nvPicPr>
          <p:blipFill rotWithShape="1">
            <a:blip r:embed="rId4">
              <a:alphaModFix/>
            </a:blip>
            <a:srcRect b="0" l="21850" r="21850" t="0"/>
            <a:stretch/>
          </p:blipFill>
          <p:spPr>
            <a:xfrm>
              <a:off x="1252472" y="1877849"/>
              <a:ext cx="611400" cy="611400"/>
            </a:xfrm>
            <a:prstGeom prst="ellipse">
              <a:avLst/>
            </a:prstGeom>
            <a:noFill/>
            <a:ln cap="flat" cmpd="sng" w="28575">
              <a:solidFill>
                <a:srgbClr val="D5A6BD"/>
              </a:solidFill>
              <a:prstDash val="solid"/>
              <a:round/>
              <a:headEnd len="sm" w="sm" type="none"/>
              <a:tailEnd len="sm" w="sm" type="none"/>
            </a:ln>
          </p:spPr>
        </p:pic>
        <p:pic>
          <p:nvPicPr>
            <p:cNvPr id="635" name="Google Shape;635;p47"/>
            <p:cNvPicPr preferRelativeResize="0"/>
            <p:nvPr/>
          </p:nvPicPr>
          <p:blipFill rotWithShape="1">
            <a:blip r:embed="rId5">
              <a:alphaModFix/>
            </a:blip>
            <a:srcRect b="19995" l="0" r="0" t="-947"/>
            <a:stretch/>
          </p:blipFill>
          <p:spPr>
            <a:xfrm>
              <a:off x="2248662" y="1877849"/>
              <a:ext cx="611400" cy="611400"/>
            </a:xfrm>
            <a:prstGeom prst="ellipse">
              <a:avLst/>
            </a:prstGeom>
            <a:noFill/>
            <a:ln cap="flat" cmpd="sng" w="28575">
              <a:solidFill>
                <a:srgbClr val="9FC5E8"/>
              </a:solidFill>
              <a:prstDash val="solid"/>
              <a:round/>
              <a:headEnd len="sm" w="sm" type="none"/>
              <a:tailEnd len="sm" w="sm" type="none"/>
            </a:ln>
          </p:spPr>
        </p:pic>
        <p:pic>
          <p:nvPicPr>
            <p:cNvPr id="636" name="Google Shape;636;p47"/>
            <p:cNvPicPr preferRelativeResize="0"/>
            <p:nvPr/>
          </p:nvPicPr>
          <p:blipFill rotWithShape="1">
            <a:blip r:embed="rId6">
              <a:alphaModFix/>
            </a:blip>
            <a:srcRect b="20310" l="0" r="0" t="-400"/>
            <a:stretch/>
          </p:blipFill>
          <p:spPr>
            <a:xfrm>
              <a:off x="3276310" y="1877849"/>
              <a:ext cx="611400" cy="611400"/>
            </a:xfrm>
            <a:prstGeom prst="ellipse">
              <a:avLst/>
            </a:prstGeom>
            <a:noFill/>
            <a:ln cap="flat" cmpd="sng" w="28575">
              <a:solidFill>
                <a:srgbClr val="A2C4C9"/>
              </a:solidFill>
              <a:prstDash val="solid"/>
              <a:round/>
              <a:headEnd len="sm" w="sm" type="none"/>
              <a:tailEnd len="sm" w="sm" type="none"/>
            </a:ln>
          </p:spPr>
        </p:pic>
        <p:pic>
          <p:nvPicPr>
            <p:cNvPr id="637" name="Google Shape;637;p47"/>
            <p:cNvPicPr preferRelativeResize="0"/>
            <p:nvPr/>
          </p:nvPicPr>
          <p:blipFill rotWithShape="1">
            <a:blip r:embed="rId7">
              <a:alphaModFix/>
            </a:blip>
            <a:srcRect b="0" l="0" r="0" t="0"/>
            <a:stretch/>
          </p:blipFill>
          <p:spPr>
            <a:xfrm>
              <a:off x="4226724" y="1859565"/>
              <a:ext cx="611400" cy="611400"/>
            </a:xfrm>
            <a:prstGeom prst="ellipse">
              <a:avLst/>
            </a:prstGeom>
            <a:noFill/>
            <a:ln cap="flat" cmpd="sng" w="28575">
              <a:solidFill>
                <a:srgbClr val="F9CB9C"/>
              </a:solidFill>
              <a:prstDash val="solid"/>
              <a:round/>
              <a:headEnd len="sm" w="sm" type="none"/>
              <a:tailEnd len="sm" w="sm" type="none"/>
            </a:ln>
          </p:spPr>
        </p:pic>
        <p:pic>
          <p:nvPicPr>
            <p:cNvPr id="638" name="Google Shape;638;p47"/>
            <p:cNvPicPr preferRelativeResize="0"/>
            <p:nvPr/>
          </p:nvPicPr>
          <p:blipFill rotWithShape="1">
            <a:blip r:embed="rId8">
              <a:alphaModFix/>
            </a:blip>
            <a:srcRect b="0" l="0" r="0" t="0"/>
            <a:stretch/>
          </p:blipFill>
          <p:spPr>
            <a:xfrm>
              <a:off x="5253454" y="1859565"/>
              <a:ext cx="611400" cy="611400"/>
            </a:xfrm>
            <a:prstGeom prst="ellipse">
              <a:avLst/>
            </a:prstGeom>
            <a:noFill/>
            <a:ln cap="flat" cmpd="sng" w="28575">
              <a:solidFill>
                <a:srgbClr val="FFF2CC"/>
              </a:solidFill>
              <a:prstDash val="solid"/>
              <a:round/>
              <a:headEnd len="sm" w="sm" type="none"/>
              <a:tailEnd len="sm" w="sm" type="none"/>
            </a:ln>
          </p:spPr>
        </p:pic>
        <p:pic>
          <p:nvPicPr>
            <p:cNvPr id="639" name="Google Shape;639;p47"/>
            <p:cNvPicPr preferRelativeResize="0"/>
            <p:nvPr/>
          </p:nvPicPr>
          <p:blipFill rotWithShape="1">
            <a:blip r:embed="rId9">
              <a:alphaModFix/>
            </a:blip>
            <a:srcRect b="0" l="0" r="0" t="0"/>
            <a:stretch/>
          </p:blipFill>
          <p:spPr>
            <a:xfrm>
              <a:off x="6280205" y="1859565"/>
              <a:ext cx="611400" cy="611400"/>
            </a:xfrm>
            <a:prstGeom prst="ellipse">
              <a:avLst/>
            </a:prstGeom>
            <a:noFill/>
            <a:ln cap="flat" cmpd="sng" w="28575">
              <a:solidFill>
                <a:srgbClr val="B6D7A8"/>
              </a:solidFill>
              <a:prstDash val="solid"/>
              <a:round/>
              <a:headEnd len="sm" w="sm" type="none"/>
              <a:tailEnd len="sm" w="sm" type="none"/>
            </a:ln>
          </p:spPr>
        </p:pic>
        <p:pic>
          <p:nvPicPr>
            <p:cNvPr id="640" name="Google Shape;640;p47"/>
            <p:cNvPicPr preferRelativeResize="0"/>
            <p:nvPr/>
          </p:nvPicPr>
          <p:blipFill rotWithShape="1">
            <a:blip r:embed="rId10">
              <a:alphaModFix/>
            </a:blip>
            <a:srcRect b="0" l="16666" r="16666" t="0"/>
            <a:stretch/>
          </p:blipFill>
          <p:spPr>
            <a:xfrm>
              <a:off x="7276395" y="1859565"/>
              <a:ext cx="611400" cy="611400"/>
            </a:xfrm>
            <a:prstGeom prst="ellipse">
              <a:avLst/>
            </a:prstGeom>
            <a:noFill/>
            <a:ln cap="flat" cmpd="sng" w="28575">
              <a:solidFill>
                <a:srgbClr val="EA9999"/>
              </a:solidFill>
              <a:prstDash val="solid"/>
              <a:round/>
              <a:headEnd len="sm" w="sm" type="none"/>
              <a:tailEnd len="sm" w="sm" type="none"/>
            </a:ln>
          </p:spPr>
        </p:pic>
      </p:grpSp>
      <p:sp>
        <p:nvSpPr>
          <p:cNvPr id="641" name="Google Shape;641;p47"/>
          <p:cNvSpPr/>
          <p:nvPr/>
        </p:nvSpPr>
        <p:spPr>
          <a:xfrm>
            <a:off x="1234329" y="2924004"/>
            <a:ext cx="647700" cy="647700"/>
          </a:xfrm>
          <a:prstGeom prst="ellipse">
            <a:avLst/>
          </a:prstGeom>
          <a:solidFill>
            <a:srgbClr val="EAD1D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2216712" y="2910204"/>
            <a:ext cx="675300" cy="6753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3212400" y="2865325"/>
            <a:ext cx="675300" cy="675300"/>
          </a:xfrm>
          <a:prstGeom prst="ellipse">
            <a:avLst/>
          </a:prstGeom>
          <a:solidFill>
            <a:srgbClr val="A2C4C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4273700" y="3172407"/>
            <a:ext cx="546000" cy="546000"/>
          </a:xfrm>
          <a:prstGeom prst="ellipse">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5332347" y="3172406"/>
            <a:ext cx="453600" cy="453600"/>
          </a:xfrm>
          <a:prstGeom prst="ellipse">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6356782" y="3226706"/>
            <a:ext cx="345000" cy="345000"/>
          </a:xfrm>
          <a:prstGeom prst="ellipse">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7357536" y="3310931"/>
            <a:ext cx="345000" cy="345000"/>
          </a:xfrm>
          <a:prstGeom prst="ellipse">
            <a:avLst/>
          </a:prstGeom>
          <a:solidFill>
            <a:srgbClr val="EA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47"/>
          <p:cNvGrpSpPr/>
          <p:nvPr/>
        </p:nvGrpSpPr>
        <p:grpSpPr>
          <a:xfrm>
            <a:off x="1180473" y="2748325"/>
            <a:ext cx="6732450" cy="755400"/>
            <a:chOff x="1180473" y="2748325"/>
            <a:chExt cx="6732450" cy="755400"/>
          </a:xfrm>
        </p:grpSpPr>
        <p:sp>
          <p:nvSpPr>
            <p:cNvPr id="649" name="Google Shape;649;p47"/>
            <p:cNvSpPr/>
            <p:nvPr/>
          </p:nvSpPr>
          <p:spPr>
            <a:xfrm>
              <a:off x="11804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21766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1728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416899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51651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61613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71575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47"/>
          <p:cNvSpPr/>
          <p:nvPr/>
        </p:nvSpPr>
        <p:spPr>
          <a:xfrm>
            <a:off x="7357536" y="3310931"/>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5332347" y="3172406"/>
            <a:ext cx="453600" cy="4536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273700" y="3172407"/>
            <a:ext cx="546000" cy="546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3212400" y="2865325"/>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6356782" y="3226706"/>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2216712" y="2910204"/>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1234329" y="2924004"/>
            <a:ext cx="647700" cy="6477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 name="Shape 667"/>
        <p:cNvGrpSpPr/>
        <p:nvPr/>
      </p:nvGrpSpPr>
      <p:grpSpPr>
        <a:xfrm>
          <a:off x="0" y="0"/>
          <a:ext cx="0" cy="0"/>
          <a:chOff x="0" y="0"/>
          <a:chExt cx="0" cy="0"/>
        </a:xfrm>
      </p:grpSpPr>
      <p:graphicFrame>
        <p:nvGraphicFramePr>
          <p:cNvPr id="668" name="Google Shape;668;p48"/>
          <p:cNvGraphicFramePr/>
          <p:nvPr/>
        </p:nvGraphicFramePr>
        <p:xfrm>
          <a:off x="160163" y="2821375"/>
          <a:ext cx="3000000" cy="3000000"/>
        </p:xfrm>
        <a:graphic>
          <a:graphicData uri="http://schemas.openxmlformats.org/drawingml/2006/table">
            <a:tbl>
              <a:tblPr>
                <a:noFill/>
                <a:tableStyleId>{1792548F-79F7-433F-BB8E-DDEF3A4C70F1}</a:tableStyleId>
              </a:tblPr>
              <a:tblGrid>
                <a:gridCol w="879700"/>
                <a:gridCol w="999300"/>
                <a:gridCol w="999300"/>
                <a:gridCol w="999300"/>
                <a:gridCol w="999300"/>
                <a:gridCol w="999300"/>
                <a:gridCol w="999300"/>
                <a:gridCol w="999300"/>
              </a:tblGrid>
              <a:tr h="756650">
                <a:tc>
                  <a:txBody>
                    <a:bodyPr/>
                    <a:lstStyle/>
                    <a:p>
                      <a:pPr indent="0" lvl="0" marL="0" rtl="0" algn="ctr">
                        <a:spcBef>
                          <a:spcPts val="0"/>
                        </a:spcBef>
                        <a:spcAft>
                          <a:spcPts val="0"/>
                        </a:spcAft>
                        <a:buNone/>
                      </a:pPr>
                      <a:r>
                        <a:rPr b="1" lang="en" sz="1300">
                          <a:solidFill>
                            <a:schemeClr val="dk1"/>
                          </a:solidFill>
                          <a:latin typeface="Poppins"/>
                          <a:ea typeface="Poppins"/>
                          <a:cs typeface="Poppins"/>
                          <a:sym typeface="Poppins"/>
                        </a:rPr>
                        <a:t>f(S)</a:t>
                      </a:r>
                      <a:endParaRPr b="1" sz="15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1325">
                <a:tc>
                  <a:txBody>
                    <a:bodyPr/>
                    <a:lstStyle/>
                    <a:p>
                      <a:pPr indent="0" lvl="0" marL="0" rtl="0" algn="ctr">
                        <a:spcBef>
                          <a:spcPts val="0"/>
                        </a:spcBef>
                        <a:spcAft>
                          <a:spcPts val="0"/>
                        </a:spcAft>
                        <a:buNone/>
                      </a:pPr>
                      <a:r>
                        <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+ 40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Poppins"/>
                          <a:ea typeface="Poppins"/>
                          <a:cs typeface="Poppins"/>
                          <a:sym typeface="Poppins"/>
                        </a:rPr>
                        <a:t>+50 million nodes</a:t>
                      </a:r>
                      <a:endParaRPr sz="11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69" name="Google Shape;669;p4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670" name="Google Shape;670;p4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671" name="Google Shape;671;p4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672" name="Google Shape;672;p4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673" name="Google Shape;673;p48"/>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i="1" sz="1500">
              <a:solidFill>
                <a:srgbClr val="2D4263"/>
              </a:solidFill>
              <a:latin typeface="Poppins Medium"/>
              <a:ea typeface="Poppins Medium"/>
              <a:cs typeface="Poppins Medium"/>
              <a:sym typeface="Poppins Medium"/>
            </a:endParaRPr>
          </a:p>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Whichever seed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2</a:t>
            </a:r>
            <a:r>
              <a:rPr lang="en" sz="1500">
                <a:solidFill>
                  <a:srgbClr val="2D4263"/>
                </a:solidFill>
                <a:latin typeface="Poppins Medium"/>
                <a:ea typeface="Poppins Medium"/>
                <a:cs typeface="Poppins Medium"/>
                <a:sym typeface="Poppins Medium"/>
              </a:rPr>
              <a:t> has the maximum union of influenced sets with with Kim K.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1</a:t>
            </a:r>
            <a:r>
              <a:rPr lang="en" sz="1500">
                <a:solidFill>
                  <a:srgbClr val="2D4263"/>
                </a:solidFill>
                <a:latin typeface="Poppins Medium"/>
                <a:ea typeface="Poppins Medium"/>
                <a:cs typeface="Poppins Medium"/>
                <a:sym typeface="Poppins Medium"/>
              </a:rPr>
              <a:t>)!</a:t>
            </a:r>
            <a:endParaRPr sz="700"/>
          </a:p>
        </p:txBody>
      </p:sp>
      <p:sp>
        <p:nvSpPr>
          <p:cNvPr id="674" name="Google Shape;674;p48"/>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675" name="Google Shape;675;p48"/>
          <p:cNvGrpSpPr/>
          <p:nvPr/>
        </p:nvGrpSpPr>
        <p:grpSpPr>
          <a:xfrm>
            <a:off x="1252472" y="1859565"/>
            <a:ext cx="6635322" cy="629684"/>
            <a:chOff x="1252472" y="1859565"/>
            <a:chExt cx="6635322" cy="629684"/>
          </a:xfrm>
        </p:grpSpPr>
        <p:pic>
          <p:nvPicPr>
            <p:cNvPr id="676" name="Google Shape;676;p48"/>
            <p:cNvPicPr preferRelativeResize="0"/>
            <p:nvPr/>
          </p:nvPicPr>
          <p:blipFill rotWithShape="1">
            <a:blip r:embed="rId3">
              <a:alphaModFix/>
            </a:blip>
            <a:srcRect b="0" l="21850" r="21850" t="0"/>
            <a:stretch/>
          </p:blipFill>
          <p:spPr>
            <a:xfrm>
              <a:off x="1252472" y="1877849"/>
              <a:ext cx="611400" cy="611400"/>
            </a:xfrm>
            <a:prstGeom prst="ellipse">
              <a:avLst/>
            </a:prstGeom>
            <a:noFill/>
            <a:ln cap="flat" cmpd="sng" w="28575">
              <a:solidFill>
                <a:srgbClr val="D5A6BD"/>
              </a:solidFill>
              <a:prstDash val="solid"/>
              <a:round/>
              <a:headEnd len="sm" w="sm" type="none"/>
              <a:tailEnd len="sm" w="sm" type="none"/>
            </a:ln>
          </p:spPr>
        </p:pic>
        <p:pic>
          <p:nvPicPr>
            <p:cNvPr id="677" name="Google Shape;677;p48"/>
            <p:cNvPicPr preferRelativeResize="0"/>
            <p:nvPr/>
          </p:nvPicPr>
          <p:blipFill rotWithShape="1">
            <a:blip r:embed="rId4">
              <a:alphaModFix/>
            </a:blip>
            <a:srcRect b="19995" l="0" r="0" t="-947"/>
            <a:stretch/>
          </p:blipFill>
          <p:spPr>
            <a:xfrm>
              <a:off x="2248662" y="1877849"/>
              <a:ext cx="611400" cy="611400"/>
            </a:xfrm>
            <a:prstGeom prst="ellipse">
              <a:avLst/>
            </a:prstGeom>
            <a:noFill/>
            <a:ln cap="flat" cmpd="sng" w="28575">
              <a:solidFill>
                <a:srgbClr val="9FC5E8"/>
              </a:solidFill>
              <a:prstDash val="solid"/>
              <a:round/>
              <a:headEnd len="sm" w="sm" type="none"/>
              <a:tailEnd len="sm" w="sm" type="none"/>
            </a:ln>
          </p:spPr>
        </p:pic>
        <p:pic>
          <p:nvPicPr>
            <p:cNvPr id="678" name="Google Shape;678;p48"/>
            <p:cNvPicPr preferRelativeResize="0"/>
            <p:nvPr/>
          </p:nvPicPr>
          <p:blipFill rotWithShape="1">
            <a:blip r:embed="rId5">
              <a:alphaModFix/>
            </a:blip>
            <a:srcRect b="20310" l="0" r="0" t="-400"/>
            <a:stretch/>
          </p:blipFill>
          <p:spPr>
            <a:xfrm>
              <a:off x="3276310" y="1877849"/>
              <a:ext cx="611400" cy="611400"/>
            </a:xfrm>
            <a:prstGeom prst="ellipse">
              <a:avLst/>
            </a:prstGeom>
            <a:noFill/>
            <a:ln cap="flat" cmpd="sng" w="28575">
              <a:solidFill>
                <a:srgbClr val="A2C4C9"/>
              </a:solidFill>
              <a:prstDash val="solid"/>
              <a:round/>
              <a:headEnd len="sm" w="sm" type="none"/>
              <a:tailEnd len="sm" w="sm" type="none"/>
            </a:ln>
          </p:spPr>
        </p:pic>
        <p:pic>
          <p:nvPicPr>
            <p:cNvPr id="679" name="Google Shape;679;p48"/>
            <p:cNvPicPr preferRelativeResize="0"/>
            <p:nvPr/>
          </p:nvPicPr>
          <p:blipFill rotWithShape="1">
            <a:blip r:embed="rId6">
              <a:alphaModFix/>
            </a:blip>
            <a:srcRect b="0" l="0" r="0" t="0"/>
            <a:stretch/>
          </p:blipFill>
          <p:spPr>
            <a:xfrm>
              <a:off x="4226724" y="1859565"/>
              <a:ext cx="611400" cy="611400"/>
            </a:xfrm>
            <a:prstGeom prst="ellipse">
              <a:avLst/>
            </a:prstGeom>
            <a:noFill/>
            <a:ln cap="flat" cmpd="sng" w="28575">
              <a:solidFill>
                <a:srgbClr val="F9CB9C"/>
              </a:solidFill>
              <a:prstDash val="solid"/>
              <a:round/>
              <a:headEnd len="sm" w="sm" type="none"/>
              <a:tailEnd len="sm" w="sm" type="none"/>
            </a:ln>
          </p:spPr>
        </p:pic>
        <p:pic>
          <p:nvPicPr>
            <p:cNvPr id="680" name="Google Shape;680;p48"/>
            <p:cNvPicPr preferRelativeResize="0"/>
            <p:nvPr/>
          </p:nvPicPr>
          <p:blipFill rotWithShape="1">
            <a:blip r:embed="rId7">
              <a:alphaModFix/>
            </a:blip>
            <a:srcRect b="0" l="0" r="0" t="0"/>
            <a:stretch/>
          </p:blipFill>
          <p:spPr>
            <a:xfrm>
              <a:off x="5253454" y="1859565"/>
              <a:ext cx="611400" cy="611400"/>
            </a:xfrm>
            <a:prstGeom prst="ellipse">
              <a:avLst/>
            </a:prstGeom>
            <a:noFill/>
            <a:ln cap="flat" cmpd="sng" w="28575">
              <a:solidFill>
                <a:srgbClr val="FFF2CC"/>
              </a:solidFill>
              <a:prstDash val="solid"/>
              <a:round/>
              <a:headEnd len="sm" w="sm" type="none"/>
              <a:tailEnd len="sm" w="sm" type="none"/>
            </a:ln>
          </p:spPr>
        </p:pic>
        <p:pic>
          <p:nvPicPr>
            <p:cNvPr id="681" name="Google Shape;681;p48"/>
            <p:cNvPicPr preferRelativeResize="0"/>
            <p:nvPr/>
          </p:nvPicPr>
          <p:blipFill rotWithShape="1">
            <a:blip r:embed="rId8">
              <a:alphaModFix/>
            </a:blip>
            <a:srcRect b="0" l="0" r="0" t="0"/>
            <a:stretch/>
          </p:blipFill>
          <p:spPr>
            <a:xfrm>
              <a:off x="6280205" y="1859565"/>
              <a:ext cx="611400" cy="611400"/>
            </a:xfrm>
            <a:prstGeom prst="ellipse">
              <a:avLst/>
            </a:prstGeom>
            <a:noFill/>
            <a:ln cap="flat" cmpd="sng" w="28575">
              <a:solidFill>
                <a:srgbClr val="B6D7A8"/>
              </a:solidFill>
              <a:prstDash val="solid"/>
              <a:round/>
              <a:headEnd len="sm" w="sm" type="none"/>
              <a:tailEnd len="sm" w="sm" type="none"/>
            </a:ln>
          </p:spPr>
        </p:pic>
        <p:pic>
          <p:nvPicPr>
            <p:cNvPr id="682" name="Google Shape;682;p48"/>
            <p:cNvPicPr preferRelativeResize="0"/>
            <p:nvPr/>
          </p:nvPicPr>
          <p:blipFill rotWithShape="1">
            <a:blip r:embed="rId9">
              <a:alphaModFix/>
            </a:blip>
            <a:srcRect b="0" l="16666" r="16666" t="0"/>
            <a:stretch/>
          </p:blipFill>
          <p:spPr>
            <a:xfrm>
              <a:off x="7276395" y="1859565"/>
              <a:ext cx="611400" cy="611400"/>
            </a:xfrm>
            <a:prstGeom prst="ellipse">
              <a:avLst/>
            </a:prstGeom>
            <a:noFill/>
            <a:ln cap="flat" cmpd="sng" w="28575">
              <a:solidFill>
                <a:srgbClr val="EA9999"/>
              </a:solidFill>
              <a:prstDash val="solid"/>
              <a:round/>
              <a:headEnd len="sm" w="sm" type="none"/>
              <a:tailEnd len="sm" w="sm" type="none"/>
            </a:ln>
          </p:spPr>
        </p:pic>
      </p:grpSp>
      <p:sp>
        <p:nvSpPr>
          <p:cNvPr id="683" name="Google Shape;683;p48"/>
          <p:cNvSpPr/>
          <p:nvPr/>
        </p:nvSpPr>
        <p:spPr>
          <a:xfrm>
            <a:off x="1234329" y="2924004"/>
            <a:ext cx="647700" cy="647700"/>
          </a:xfrm>
          <a:prstGeom prst="ellipse">
            <a:avLst/>
          </a:prstGeom>
          <a:solidFill>
            <a:srgbClr val="EAD1D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2216712" y="2910204"/>
            <a:ext cx="675300" cy="6753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3212400" y="2865325"/>
            <a:ext cx="675300" cy="675300"/>
          </a:xfrm>
          <a:prstGeom prst="ellipse">
            <a:avLst/>
          </a:prstGeom>
          <a:solidFill>
            <a:srgbClr val="A2C4C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4273700" y="3172407"/>
            <a:ext cx="546000" cy="546000"/>
          </a:xfrm>
          <a:prstGeom prst="ellipse">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5332347" y="3172406"/>
            <a:ext cx="453600" cy="453600"/>
          </a:xfrm>
          <a:prstGeom prst="ellipse">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6356782" y="3226706"/>
            <a:ext cx="345000" cy="345000"/>
          </a:xfrm>
          <a:prstGeom prst="ellipse">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7357536" y="3310931"/>
            <a:ext cx="345000" cy="345000"/>
          </a:xfrm>
          <a:prstGeom prst="ellipse">
            <a:avLst/>
          </a:prstGeom>
          <a:solidFill>
            <a:srgbClr val="EA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48"/>
          <p:cNvGrpSpPr/>
          <p:nvPr/>
        </p:nvGrpSpPr>
        <p:grpSpPr>
          <a:xfrm>
            <a:off x="1180473" y="2748325"/>
            <a:ext cx="6732450" cy="755400"/>
            <a:chOff x="1180473" y="2748325"/>
            <a:chExt cx="6732450" cy="755400"/>
          </a:xfrm>
        </p:grpSpPr>
        <p:sp>
          <p:nvSpPr>
            <p:cNvPr id="691" name="Google Shape;691;p48"/>
            <p:cNvSpPr/>
            <p:nvPr/>
          </p:nvSpPr>
          <p:spPr>
            <a:xfrm>
              <a:off x="11804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21766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31728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16899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51651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61613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71575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8"/>
          <p:cNvSpPr/>
          <p:nvPr/>
        </p:nvSpPr>
        <p:spPr>
          <a:xfrm>
            <a:off x="7357536" y="3310931"/>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5332347" y="3172406"/>
            <a:ext cx="453600" cy="4536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4273700" y="3172407"/>
            <a:ext cx="546000" cy="546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3212400" y="2865325"/>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6356782" y="3226706"/>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2216712" y="2910204"/>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1234329" y="2924004"/>
            <a:ext cx="647700" cy="6477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1042200" y="1655675"/>
            <a:ext cx="3040200" cy="25158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5151621" y="1655675"/>
            <a:ext cx="3040200" cy="25158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48"/>
          <p:cNvPicPr preferRelativeResize="0"/>
          <p:nvPr/>
        </p:nvPicPr>
        <p:blipFill>
          <a:blip r:embed="rId10">
            <a:alphaModFix/>
          </a:blip>
          <a:stretch>
            <a:fillRect/>
          </a:stretch>
        </p:blipFill>
        <p:spPr>
          <a:xfrm>
            <a:off x="4761914" y="4144806"/>
            <a:ext cx="2162175" cy="781050"/>
          </a:xfrm>
          <a:prstGeom prst="rect">
            <a:avLst/>
          </a:prstGeom>
          <a:noFill/>
          <a:ln>
            <a:noFill/>
          </a:ln>
        </p:spPr>
      </p:pic>
      <p:sp>
        <p:nvSpPr>
          <p:cNvPr id="708" name="Google Shape;708;p48"/>
          <p:cNvSpPr txBox="1"/>
          <p:nvPr/>
        </p:nvSpPr>
        <p:spPr>
          <a:xfrm>
            <a:off x="1987750" y="4496025"/>
            <a:ext cx="25620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Our optimization problem</a:t>
            </a:r>
            <a:endParaRPr sz="700">
              <a:solidFill>
                <a:srgbClr val="2D4263"/>
              </a:solidFill>
            </a:endParaRPr>
          </a:p>
        </p:txBody>
      </p:sp>
      <p:pic>
        <p:nvPicPr>
          <p:cNvPr id="709" name="Google Shape;709;p48"/>
          <p:cNvPicPr preferRelativeResize="0"/>
          <p:nvPr/>
        </p:nvPicPr>
        <p:blipFill rotWithShape="1">
          <a:blip r:embed="rId11">
            <a:alphaModFix/>
          </a:blip>
          <a:srcRect b="18200" l="8634" r="11044" t="1477"/>
          <a:stretch/>
        </p:blipFill>
        <p:spPr>
          <a:xfrm>
            <a:off x="8106998" y="2748325"/>
            <a:ext cx="755400" cy="755400"/>
          </a:xfrm>
          <a:prstGeom prst="ellipse">
            <a:avLst/>
          </a:prstGeom>
          <a:noFill/>
          <a:ln cap="flat" cmpd="sng" w="28575">
            <a:solidFill>
              <a:srgbClr val="8E7CC3"/>
            </a:solidFill>
            <a:prstDash val="solid"/>
            <a:round/>
            <a:headEnd len="sm" w="sm" type="none"/>
            <a:tailEnd len="sm" w="sm" type="none"/>
          </a:ln>
        </p:spPr>
      </p:pic>
      <p:sp>
        <p:nvSpPr>
          <p:cNvPr id="710" name="Google Shape;71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TEMPLATE SLIDES</a:t>
            </a:r>
            <a:endParaRPr/>
          </a:p>
        </p:txBody>
      </p:sp>
      <p:sp>
        <p:nvSpPr>
          <p:cNvPr id="716" name="Google Shape;71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sp>
        <p:nvSpPr>
          <p:cNvPr id="721" name="Google Shape;721;p50"/>
          <p:cNvSpPr/>
          <p:nvPr/>
        </p:nvSpPr>
        <p:spPr>
          <a:xfrm>
            <a:off x="0" y="3833194"/>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pic>
        <p:nvPicPr>
          <p:cNvPr id="722" name="Google Shape;722;p50"/>
          <p:cNvPicPr preferRelativeResize="0"/>
          <p:nvPr/>
        </p:nvPicPr>
        <p:blipFill rotWithShape="1">
          <a:blip r:embed="rId3">
            <a:alphaModFix/>
          </a:blip>
          <a:srcRect b="0" l="0" r="0" t="0"/>
          <a:stretch/>
        </p:blipFill>
        <p:spPr>
          <a:xfrm>
            <a:off x="5586544" y="-417366"/>
            <a:ext cx="3836135" cy="2989116"/>
          </a:xfrm>
          <a:prstGeom prst="rect">
            <a:avLst/>
          </a:prstGeom>
          <a:noFill/>
          <a:ln>
            <a:noFill/>
          </a:ln>
        </p:spPr>
      </p:pic>
      <p:pic>
        <p:nvPicPr>
          <p:cNvPr id="723" name="Google Shape;723;p50"/>
          <p:cNvPicPr preferRelativeResize="0"/>
          <p:nvPr/>
        </p:nvPicPr>
        <p:blipFill rotWithShape="1">
          <a:blip r:embed="rId4">
            <a:alphaModFix/>
          </a:blip>
          <a:srcRect b="0" l="0" r="0" t="0"/>
          <a:stretch/>
        </p:blipFill>
        <p:spPr>
          <a:xfrm flipH="1">
            <a:off x="5586544" y="2072235"/>
            <a:ext cx="4024193" cy="3071266"/>
          </a:xfrm>
          <a:prstGeom prst="rect">
            <a:avLst/>
          </a:prstGeom>
          <a:noFill/>
          <a:ln>
            <a:noFill/>
          </a:ln>
        </p:spPr>
      </p:pic>
      <p:sp>
        <p:nvSpPr>
          <p:cNvPr id="724" name="Google Shape;724;p50"/>
          <p:cNvSpPr txBox="1"/>
          <p:nvPr/>
        </p:nvSpPr>
        <p:spPr>
          <a:xfrm>
            <a:off x="561975" y="1885950"/>
            <a:ext cx="5296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Final Defense</a:t>
            </a:r>
            <a:endParaRPr sz="700"/>
          </a:p>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Presentation</a:t>
            </a:r>
            <a:endParaRPr sz="700"/>
          </a:p>
        </p:txBody>
      </p:sp>
      <p:sp>
        <p:nvSpPr>
          <p:cNvPr id="725" name="Google Shape;725;p50"/>
          <p:cNvSpPr txBox="1"/>
          <p:nvPr/>
        </p:nvSpPr>
        <p:spPr>
          <a:xfrm>
            <a:off x="561975" y="40635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STUDENT</a:t>
            </a:r>
            <a:endParaRPr sz="700"/>
          </a:p>
        </p:txBody>
      </p:sp>
      <p:sp>
        <p:nvSpPr>
          <p:cNvPr id="726" name="Google Shape;726;p50"/>
          <p:cNvSpPr txBox="1"/>
          <p:nvPr/>
        </p:nvSpPr>
        <p:spPr>
          <a:xfrm>
            <a:off x="561975" y="4396923"/>
            <a:ext cx="1451700" cy="443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Name</a:t>
            </a:r>
            <a:endParaRPr sz="700"/>
          </a:p>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Student ID</a:t>
            </a:r>
            <a:endParaRPr sz="700"/>
          </a:p>
        </p:txBody>
      </p:sp>
      <p:sp>
        <p:nvSpPr>
          <p:cNvPr id="727" name="Google Shape;727;p50"/>
          <p:cNvSpPr txBox="1"/>
          <p:nvPr/>
        </p:nvSpPr>
        <p:spPr>
          <a:xfrm>
            <a:off x="2422645" y="40635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ADVISOR</a:t>
            </a:r>
            <a:endParaRPr sz="700"/>
          </a:p>
        </p:txBody>
      </p:sp>
      <p:sp>
        <p:nvSpPr>
          <p:cNvPr id="728" name="Google Shape;728;p50"/>
          <p:cNvSpPr txBox="1"/>
          <p:nvPr/>
        </p:nvSpPr>
        <p:spPr>
          <a:xfrm>
            <a:off x="2422645" y="4396923"/>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Name </a:t>
            </a:r>
            <a:endParaRPr sz="700"/>
          </a:p>
        </p:txBody>
      </p:sp>
      <p:sp>
        <p:nvSpPr>
          <p:cNvPr id="729" name="Google Shape;729;p50"/>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Day, Date </a:t>
            </a:r>
            <a:endParaRPr sz="700"/>
          </a:p>
        </p:txBody>
      </p:sp>
      <p:sp>
        <p:nvSpPr>
          <p:cNvPr id="730" name="Google Shape;730;p50"/>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Department, University</a:t>
            </a:r>
            <a:endParaRPr sz="700"/>
          </a:p>
        </p:txBody>
      </p:sp>
      <p:sp>
        <p:nvSpPr>
          <p:cNvPr id="731" name="Google Shape;73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sp>
        <p:nvSpPr>
          <p:cNvPr id="736" name="Google Shape;736;p5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737" name="Google Shape;737;p5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738" name="Google Shape;738;p5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Table of Contents</a:t>
            </a:r>
            <a:endParaRPr sz="700"/>
          </a:p>
        </p:txBody>
      </p:sp>
      <p:sp>
        <p:nvSpPr>
          <p:cNvPr id="739" name="Google Shape;739;p51"/>
          <p:cNvSpPr txBox="1"/>
          <p:nvPr/>
        </p:nvSpPr>
        <p:spPr>
          <a:xfrm>
            <a:off x="1208152" y="12243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Research Background &amp; Motivation</a:t>
            </a:r>
            <a:endParaRPr sz="700"/>
          </a:p>
        </p:txBody>
      </p:sp>
      <p:sp>
        <p:nvSpPr>
          <p:cNvPr id="740" name="Google Shape;740;p51"/>
          <p:cNvSpPr txBox="1"/>
          <p:nvPr/>
        </p:nvSpPr>
        <p:spPr>
          <a:xfrm>
            <a:off x="1208152" y="18666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Hypotheses Development</a:t>
            </a:r>
            <a:endParaRPr sz="700"/>
          </a:p>
        </p:txBody>
      </p:sp>
      <p:sp>
        <p:nvSpPr>
          <p:cNvPr id="741" name="Google Shape;741;p51"/>
          <p:cNvSpPr txBox="1"/>
          <p:nvPr/>
        </p:nvSpPr>
        <p:spPr>
          <a:xfrm>
            <a:off x="1208152" y="25088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Methodology</a:t>
            </a:r>
            <a:endParaRPr sz="700"/>
          </a:p>
        </p:txBody>
      </p:sp>
      <p:sp>
        <p:nvSpPr>
          <p:cNvPr id="742" name="Google Shape;742;p51"/>
          <p:cNvSpPr txBox="1"/>
          <p:nvPr/>
        </p:nvSpPr>
        <p:spPr>
          <a:xfrm>
            <a:off x="1208152" y="31511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Research Results</a:t>
            </a:r>
            <a:endParaRPr sz="700"/>
          </a:p>
        </p:txBody>
      </p:sp>
      <p:sp>
        <p:nvSpPr>
          <p:cNvPr id="743" name="Google Shape;743;p51"/>
          <p:cNvSpPr txBox="1"/>
          <p:nvPr/>
        </p:nvSpPr>
        <p:spPr>
          <a:xfrm>
            <a:off x="1208152" y="37933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Conclusion &amp; Discussions</a:t>
            </a:r>
            <a:endParaRPr sz="700"/>
          </a:p>
        </p:txBody>
      </p:sp>
      <p:sp>
        <p:nvSpPr>
          <p:cNvPr id="744" name="Google Shape;744;p51"/>
          <p:cNvSpPr txBox="1"/>
          <p:nvPr/>
        </p:nvSpPr>
        <p:spPr>
          <a:xfrm>
            <a:off x="561975" y="1224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a:t>
            </a:r>
            <a:endParaRPr sz="700"/>
          </a:p>
        </p:txBody>
      </p:sp>
      <p:sp>
        <p:nvSpPr>
          <p:cNvPr id="745" name="Google Shape;745;p51"/>
          <p:cNvSpPr txBox="1"/>
          <p:nvPr/>
        </p:nvSpPr>
        <p:spPr>
          <a:xfrm>
            <a:off x="561975" y="1866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a:t>
            </a:r>
            <a:endParaRPr sz="700"/>
          </a:p>
        </p:txBody>
      </p:sp>
      <p:sp>
        <p:nvSpPr>
          <p:cNvPr id="746" name="Google Shape;746;p51"/>
          <p:cNvSpPr txBox="1"/>
          <p:nvPr/>
        </p:nvSpPr>
        <p:spPr>
          <a:xfrm>
            <a:off x="561975" y="25088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III</a:t>
            </a:r>
            <a:endParaRPr sz="700"/>
          </a:p>
        </p:txBody>
      </p:sp>
      <p:sp>
        <p:nvSpPr>
          <p:cNvPr id="747" name="Google Shape;747;p51"/>
          <p:cNvSpPr txBox="1"/>
          <p:nvPr/>
        </p:nvSpPr>
        <p:spPr>
          <a:xfrm>
            <a:off x="561975" y="31511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IV</a:t>
            </a:r>
            <a:endParaRPr sz="700"/>
          </a:p>
        </p:txBody>
      </p:sp>
      <p:sp>
        <p:nvSpPr>
          <p:cNvPr id="748" name="Google Shape;748;p51"/>
          <p:cNvSpPr txBox="1"/>
          <p:nvPr/>
        </p:nvSpPr>
        <p:spPr>
          <a:xfrm>
            <a:off x="561975" y="3793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V</a:t>
            </a:r>
            <a:endParaRPr sz="700"/>
          </a:p>
        </p:txBody>
      </p:sp>
      <p:sp>
        <p:nvSpPr>
          <p:cNvPr id="749" name="Google Shape;749;p51"/>
          <p:cNvSpPr txBox="1"/>
          <p:nvPr/>
        </p:nvSpPr>
        <p:spPr>
          <a:xfrm>
            <a:off x="8083177" y="1224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3</a:t>
            </a:r>
            <a:endParaRPr sz="700"/>
          </a:p>
        </p:txBody>
      </p:sp>
      <p:sp>
        <p:nvSpPr>
          <p:cNvPr id="750" name="Google Shape;750;p51"/>
          <p:cNvSpPr txBox="1"/>
          <p:nvPr/>
        </p:nvSpPr>
        <p:spPr>
          <a:xfrm>
            <a:off x="8083177" y="18666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6</a:t>
            </a:r>
            <a:endParaRPr sz="700"/>
          </a:p>
        </p:txBody>
      </p:sp>
      <p:sp>
        <p:nvSpPr>
          <p:cNvPr id="751" name="Google Shape;751;p51"/>
          <p:cNvSpPr txBox="1"/>
          <p:nvPr/>
        </p:nvSpPr>
        <p:spPr>
          <a:xfrm>
            <a:off x="8083177" y="25088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9</a:t>
            </a:r>
            <a:endParaRPr sz="700"/>
          </a:p>
        </p:txBody>
      </p:sp>
      <p:sp>
        <p:nvSpPr>
          <p:cNvPr id="752" name="Google Shape;752;p51"/>
          <p:cNvSpPr txBox="1"/>
          <p:nvPr/>
        </p:nvSpPr>
        <p:spPr>
          <a:xfrm>
            <a:off x="8083177" y="31511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10</a:t>
            </a:r>
            <a:endParaRPr sz="700"/>
          </a:p>
        </p:txBody>
      </p:sp>
      <p:sp>
        <p:nvSpPr>
          <p:cNvPr id="753" name="Google Shape;753;p51"/>
          <p:cNvSpPr txBox="1"/>
          <p:nvPr/>
        </p:nvSpPr>
        <p:spPr>
          <a:xfrm>
            <a:off x="8083177" y="3793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13</a:t>
            </a:r>
            <a:endParaRPr sz="700"/>
          </a:p>
        </p:txBody>
      </p:sp>
      <p:sp>
        <p:nvSpPr>
          <p:cNvPr id="754" name="Google Shape;754;p51"/>
          <p:cNvSpPr txBox="1"/>
          <p:nvPr/>
        </p:nvSpPr>
        <p:spPr>
          <a:xfrm>
            <a:off x="7877858" y="729502"/>
            <a:ext cx="751800" cy="2310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Page</a:t>
            </a:r>
            <a:endParaRPr sz="700"/>
          </a:p>
        </p:txBody>
      </p:sp>
      <p:sp>
        <p:nvSpPr>
          <p:cNvPr id="755" name="Google Shape;75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4" name="Google Shape;104;p1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5" name="Google Shape;105;p1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06" name="Google Shape;106;p1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07" name="Google Shape;107;p16"/>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Social Graphs in Modern Applications</a:t>
            </a:r>
            <a:endParaRPr sz="700"/>
          </a:p>
        </p:txBody>
      </p:sp>
      <p:sp>
        <p:nvSpPr>
          <p:cNvPr id="108" name="Google Shape;108;p16"/>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Social networks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Facebook</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Twitter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Instagram</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Etc.</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Recommender systems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Amazon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Youtube</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Pinterest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Etc.</a:t>
            </a:r>
            <a:endParaRPr/>
          </a:p>
        </p:txBody>
      </p:sp>
      <p:pic>
        <p:nvPicPr>
          <p:cNvPr id="109" name="Google Shape;109;p16"/>
          <p:cNvPicPr preferRelativeResize="0"/>
          <p:nvPr/>
        </p:nvPicPr>
        <p:blipFill>
          <a:blip r:embed="rId3">
            <a:alphaModFix/>
          </a:blip>
          <a:stretch>
            <a:fillRect/>
          </a:stretch>
        </p:blipFill>
        <p:spPr>
          <a:xfrm>
            <a:off x="2463650" y="3182438"/>
            <a:ext cx="928450" cy="1084125"/>
          </a:xfrm>
          <a:prstGeom prst="rect">
            <a:avLst/>
          </a:prstGeom>
          <a:noFill/>
          <a:ln>
            <a:noFill/>
          </a:ln>
        </p:spPr>
      </p:pic>
      <p:pic>
        <p:nvPicPr>
          <p:cNvPr id="110" name="Google Shape;110;p16"/>
          <p:cNvPicPr preferRelativeResize="0"/>
          <p:nvPr/>
        </p:nvPicPr>
        <p:blipFill>
          <a:blip r:embed="rId4">
            <a:alphaModFix/>
          </a:blip>
          <a:stretch>
            <a:fillRect/>
          </a:stretch>
        </p:blipFill>
        <p:spPr>
          <a:xfrm>
            <a:off x="2435085" y="1509699"/>
            <a:ext cx="985600" cy="998898"/>
          </a:xfrm>
          <a:prstGeom prst="rect">
            <a:avLst/>
          </a:prstGeom>
          <a:noFill/>
          <a:ln>
            <a:noFill/>
          </a:ln>
        </p:spPr>
      </p:pic>
      <p:pic>
        <p:nvPicPr>
          <p:cNvPr id="111" name="Google Shape;111;p16"/>
          <p:cNvPicPr preferRelativeResize="0"/>
          <p:nvPr/>
        </p:nvPicPr>
        <p:blipFill>
          <a:blip r:embed="rId5">
            <a:alphaModFix/>
          </a:blip>
          <a:stretch>
            <a:fillRect/>
          </a:stretch>
        </p:blipFill>
        <p:spPr>
          <a:xfrm>
            <a:off x="4311601" y="1599850"/>
            <a:ext cx="4390200" cy="2063400"/>
          </a:xfrm>
          <a:prstGeom prst="rect">
            <a:avLst/>
          </a:prstGeom>
          <a:noFill/>
          <a:ln>
            <a:noFill/>
          </a:ln>
        </p:spPr>
      </p:pic>
      <p:sp>
        <p:nvSpPr>
          <p:cNvPr id="112" name="Google Shape;11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9" name="Shape 759"/>
        <p:cNvGrpSpPr/>
        <p:nvPr/>
      </p:nvGrpSpPr>
      <p:grpSpPr>
        <a:xfrm>
          <a:off x="0" y="0"/>
          <a:ext cx="0" cy="0"/>
          <a:chOff x="0" y="0"/>
          <a:chExt cx="0" cy="0"/>
        </a:xfrm>
      </p:grpSpPr>
      <p:sp>
        <p:nvSpPr>
          <p:cNvPr id="760" name="Google Shape;760;p5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761" name="Google Shape;761;p5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762" name="Google Shape;762;p52"/>
          <p:cNvPicPr preferRelativeResize="0"/>
          <p:nvPr/>
        </p:nvPicPr>
        <p:blipFill rotWithShape="1">
          <a:blip r:embed="rId3">
            <a:alphaModFix/>
          </a:blip>
          <a:srcRect b="0" l="0" r="0" t="0"/>
          <a:stretch/>
        </p:blipFill>
        <p:spPr>
          <a:xfrm>
            <a:off x="423885" y="1492301"/>
            <a:ext cx="3885736" cy="3136849"/>
          </a:xfrm>
          <a:prstGeom prst="rect">
            <a:avLst/>
          </a:prstGeom>
          <a:noFill/>
          <a:ln>
            <a:noFill/>
          </a:ln>
        </p:spPr>
      </p:pic>
      <p:sp>
        <p:nvSpPr>
          <p:cNvPr id="763" name="Google Shape;763;p5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764" name="Google Shape;764;p5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765" name="Google Shape;765;p52"/>
          <p:cNvSpPr txBox="1"/>
          <p:nvPr/>
        </p:nvSpPr>
        <p:spPr>
          <a:xfrm>
            <a:off x="4710554" y="3098763"/>
            <a:ext cx="39189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a:t>
            </a:r>
            <a:endParaRPr sz="700"/>
          </a:p>
        </p:txBody>
      </p:sp>
      <p:sp>
        <p:nvSpPr>
          <p:cNvPr id="766" name="Google Shape;766;p52"/>
          <p:cNvSpPr txBox="1"/>
          <p:nvPr/>
        </p:nvSpPr>
        <p:spPr>
          <a:xfrm>
            <a:off x="4388759" y="927156"/>
            <a:ext cx="4241100" cy="1708500"/>
          </a:xfrm>
          <a:prstGeom prst="rect">
            <a:avLst/>
          </a:prstGeom>
          <a:noFill/>
          <a:ln>
            <a:noFill/>
          </a:ln>
        </p:spPr>
        <p:txBody>
          <a:bodyPr anchorCtr="0" anchor="t" bIns="0" lIns="0" spcFirstLastPara="1" rIns="0" wrap="square" tIns="0">
            <a:spAutoFit/>
          </a:bodyPr>
          <a:lstStyle/>
          <a:p>
            <a:pPr indent="-171450" lvl="1" marL="330200" marR="0" rtl="0" algn="l">
              <a:lnSpc>
                <a:spcPct val="160000"/>
              </a:lnSpc>
              <a:spcBef>
                <a:spcPts val="0"/>
              </a:spcBef>
              <a:spcAft>
                <a:spcPts val="0"/>
              </a:spcAft>
              <a:buClr>
                <a:srgbClr val="2D4263"/>
              </a:buClr>
              <a:buSzPts val="1500"/>
              <a:buFont typeface="Arial"/>
              <a:buChar char="•"/>
            </a:pPr>
            <a:r>
              <a:rPr b="0" i="0" lang="en" sz="1500" u="none" cap="none" strike="noStrike">
                <a:solidFill>
                  <a:srgbClr val="2D4263"/>
                </a:solidFill>
                <a:latin typeface="Poppins Medium"/>
                <a:ea typeface="Poppins Medium"/>
                <a:cs typeface="Poppins Medium"/>
                <a:sym typeface="Poppins Medium"/>
              </a:rPr>
              <a:t>Nemo enim ipsam voluptatem quia voluptas sit aspernatur aut odit aut fugit</a:t>
            </a:r>
            <a:endParaRPr sz="700"/>
          </a:p>
          <a:p>
            <a:pPr indent="-171450" lvl="1" marL="330200" marR="0" rtl="0" algn="l">
              <a:lnSpc>
                <a:spcPct val="160000"/>
              </a:lnSpc>
              <a:spcBef>
                <a:spcPts val="0"/>
              </a:spcBef>
              <a:spcAft>
                <a:spcPts val="0"/>
              </a:spcAft>
              <a:buClr>
                <a:srgbClr val="2D4263"/>
              </a:buClr>
              <a:buSzPts val="1500"/>
              <a:buFont typeface="Arial"/>
              <a:buChar char="•"/>
            </a:pPr>
            <a:r>
              <a:rPr b="0" i="0" lang="en" sz="1500" u="none" cap="none" strike="noStrike">
                <a:solidFill>
                  <a:srgbClr val="2D4263"/>
                </a:solidFill>
                <a:latin typeface="Poppins Medium"/>
                <a:ea typeface="Poppins Medium"/>
                <a:cs typeface="Poppins Medium"/>
                <a:sym typeface="Poppins Medium"/>
              </a:rPr>
              <a:t>Sed quia consequuntur magni dolores eos qui ratione voluptatem sequi nesciunt</a:t>
            </a:r>
            <a:endParaRPr sz="700"/>
          </a:p>
        </p:txBody>
      </p:sp>
      <p:sp>
        <p:nvSpPr>
          <p:cNvPr id="767" name="Google Shape;767;p52"/>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3</a:t>
            </a:r>
            <a:endParaRPr sz="700"/>
          </a:p>
        </p:txBody>
      </p:sp>
      <p:sp>
        <p:nvSpPr>
          <p:cNvPr id="768" name="Google Shape;76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 name="Shape 772"/>
        <p:cNvGrpSpPr/>
        <p:nvPr/>
      </p:nvGrpSpPr>
      <p:grpSpPr>
        <a:xfrm>
          <a:off x="0" y="0"/>
          <a:ext cx="0" cy="0"/>
          <a:chOff x="0" y="0"/>
          <a:chExt cx="0" cy="0"/>
        </a:xfrm>
      </p:grpSpPr>
      <p:sp>
        <p:nvSpPr>
          <p:cNvPr id="773" name="Google Shape;773;p5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774" name="Google Shape;774;p5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775" name="Google Shape;775;p53"/>
          <p:cNvPicPr preferRelativeResize="0"/>
          <p:nvPr/>
        </p:nvPicPr>
        <p:blipFill rotWithShape="1">
          <a:blip r:embed="rId3">
            <a:alphaModFix/>
          </a:blip>
          <a:srcRect b="0" l="0" r="0" t="0"/>
          <a:stretch/>
        </p:blipFill>
        <p:spPr>
          <a:xfrm>
            <a:off x="5220311" y="1883082"/>
            <a:ext cx="3409339" cy="2746068"/>
          </a:xfrm>
          <a:prstGeom prst="rect">
            <a:avLst/>
          </a:prstGeom>
          <a:noFill/>
          <a:ln>
            <a:noFill/>
          </a:ln>
        </p:spPr>
      </p:pic>
      <p:sp>
        <p:nvSpPr>
          <p:cNvPr id="776" name="Google Shape;776;p53"/>
          <p:cNvSpPr txBox="1"/>
          <p:nvPr/>
        </p:nvSpPr>
        <p:spPr>
          <a:xfrm>
            <a:off x="2884045" y="1404384"/>
            <a:ext cx="2001300" cy="2844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Duis aute irure dolor in reprehenderit in voluptate velit esse cillum dolore eu fugiat nulla pariatur. Excepteur sint occaecat cupidatat non proident, sunt in culpa qui officia deserunt mollit anim id est laborum.</a:t>
            </a:r>
            <a:endParaRPr sz="700"/>
          </a:p>
        </p:txBody>
      </p:sp>
      <p:sp>
        <p:nvSpPr>
          <p:cNvPr id="777" name="Google Shape;777;p5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778" name="Google Shape;778;p5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779" name="Google Shape;779;p53"/>
          <p:cNvSpPr txBox="1"/>
          <p:nvPr/>
        </p:nvSpPr>
        <p:spPr>
          <a:xfrm>
            <a:off x="561975" y="1404384"/>
            <a:ext cx="2001300" cy="35094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a:t>
            </a:r>
            <a:endParaRPr sz="700"/>
          </a:p>
        </p:txBody>
      </p:sp>
      <p:sp>
        <p:nvSpPr>
          <p:cNvPr id="780" name="Google Shape;780;p53"/>
          <p:cNvSpPr txBox="1"/>
          <p:nvPr/>
        </p:nvSpPr>
        <p:spPr>
          <a:xfrm>
            <a:off x="561975" y="927156"/>
            <a:ext cx="20013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781" name="Google Shape;781;p53"/>
          <p:cNvSpPr txBox="1"/>
          <p:nvPr/>
        </p:nvSpPr>
        <p:spPr>
          <a:xfrm>
            <a:off x="2884045" y="927156"/>
            <a:ext cx="20013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782" name="Google Shape;782;p53"/>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4</a:t>
            </a:r>
            <a:endParaRPr sz="700"/>
          </a:p>
        </p:txBody>
      </p:sp>
      <p:sp>
        <p:nvSpPr>
          <p:cNvPr id="783" name="Google Shape;78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7" name="Shape 787"/>
        <p:cNvGrpSpPr/>
        <p:nvPr/>
      </p:nvGrpSpPr>
      <p:grpSpPr>
        <a:xfrm>
          <a:off x="0" y="0"/>
          <a:ext cx="0" cy="0"/>
          <a:chOff x="0" y="0"/>
          <a:chExt cx="0" cy="0"/>
        </a:xfrm>
      </p:grpSpPr>
      <p:sp>
        <p:nvSpPr>
          <p:cNvPr id="788" name="Google Shape;788;p5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789" name="Google Shape;789;p5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790" name="Google Shape;790;p54"/>
          <p:cNvPicPr preferRelativeResize="0"/>
          <p:nvPr/>
        </p:nvPicPr>
        <p:blipFill rotWithShape="1">
          <a:blip r:embed="rId3">
            <a:alphaModFix/>
          </a:blip>
          <a:srcRect b="0" l="0" r="0" t="0"/>
          <a:stretch/>
        </p:blipFill>
        <p:spPr>
          <a:xfrm>
            <a:off x="514350" y="1952808"/>
            <a:ext cx="4781714" cy="4651303"/>
          </a:xfrm>
          <a:prstGeom prst="rect">
            <a:avLst/>
          </a:prstGeom>
          <a:noFill/>
          <a:ln>
            <a:noFill/>
          </a:ln>
        </p:spPr>
      </p:pic>
      <p:pic>
        <p:nvPicPr>
          <p:cNvPr id="791" name="Google Shape;791;p54"/>
          <p:cNvPicPr preferRelativeResize="0"/>
          <p:nvPr/>
        </p:nvPicPr>
        <p:blipFill rotWithShape="1">
          <a:blip r:embed="rId4">
            <a:alphaModFix/>
          </a:blip>
          <a:srcRect b="0" l="0" r="0" t="0"/>
          <a:stretch/>
        </p:blipFill>
        <p:spPr>
          <a:xfrm>
            <a:off x="4905510" y="2045050"/>
            <a:ext cx="3586028" cy="3273065"/>
          </a:xfrm>
          <a:prstGeom prst="rect">
            <a:avLst/>
          </a:prstGeom>
          <a:noFill/>
          <a:ln>
            <a:noFill/>
          </a:ln>
        </p:spPr>
      </p:pic>
      <p:sp>
        <p:nvSpPr>
          <p:cNvPr id="792" name="Google Shape;792;p5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793" name="Google Shape;793;p5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794" name="Google Shape;794;p54"/>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Nemo enim ipsam voluptatem quia voluptas sit aspernatur aut odit aut fugit, sed quia consequuntur magni dolores eos qui ratione voluptatem sequi nesciunt</a:t>
            </a:r>
            <a:endParaRPr sz="700"/>
          </a:p>
        </p:txBody>
      </p:sp>
      <p:sp>
        <p:nvSpPr>
          <p:cNvPr id="795" name="Google Shape;795;p54"/>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5</a:t>
            </a:r>
            <a:endParaRPr sz="700"/>
          </a:p>
        </p:txBody>
      </p:sp>
      <p:sp>
        <p:nvSpPr>
          <p:cNvPr id="796" name="Google Shape;79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0" name="Shape 800"/>
        <p:cNvGrpSpPr/>
        <p:nvPr/>
      </p:nvGrpSpPr>
      <p:grpSpPr>
        <a:xfrm>
          <a:off x="0" y="0"/>
          <a:ext cx="0" cy="0"/>
          <a:chOff x="0" y="0"/>
          <a:chExt cx="0" cy="0"/>
        </a:xfrm>
      </p:grpSpPr>
      <p:pic>
        <p:nvPicPr>
          <p:cNvPr id="801" name="Google Shape;801;p55"/>
          <p:cNvPicPr preferRelativeResize="0"/>
          <p:nvPr/>
        </p:nvPicPr>
        <p:blipFill rotWithShape="1">
          <a:blip r:embed="rId3">
            <a:alphaModFix/>
          </a:blip>
          <a:srcRect b="0" l="0" r="0" t="0"/>
          <a:stretch/>
        </p:blipFill>
        <p:spPr>
          <a:xfrm rot="-9007734">
            <a:off x="498910" y="3484414"/>
            <a:ext cx="2107221" cy="2254808"/>
          </a:xfrm>
          <a:prstGeom prst="rect">
            <a:avLst/>
          </a:prstGeom>
          <a:noFill/>
          <a:ln>
            <a:noFill/>
          </a:ln>
        </p:spPr>
      </p:pic>
      <p:sp>
        <p:nvSpPr>
          <p:cNvPr id="802" name="Google Shape;802;p5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03" name="Google Shape;803;p5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04" name="Google Shape;804;p55"/>
          <p:cNvPicPr preferRelativeResize="0"/>
          <p:nvPr/>
        </p:nvPicPr>
        <p:blipFill rotWithShape="1">
          <a:blip r:embed="rId4">
            <a:alphaModFix/>
          </a:blip>
          <a:srcRect b="0" l="0" r="0" t="0"/>
          <a:stretch/>
        </p:blipFill>
        <p:spPr>
          <a:xfrm rot="587550">
            <a:off x="-951166" y="866221"/>
            <a:ext cx="2595344" cy="2057400"/>
          </a:xfrm>
          <a:prstGeom prst="rect">
            <a:avLst/>
          </a:prstGeom>
          <a:noFill/>
          <a:ln>
            <a:noFill/>
          </a:ln>
        </p:spPr>
      </p:pic>
      <p:pic>
        <p:nvPicPr>
          <p:cNvPr id="805" name="Google Shape;805;p55"/>
          <p:cNvPicPr preferRelativeResize="0"/>
          <p:nvPr/>
        </p:nvPicPr>
        <p:blipFill rotWithShape="1">
          <a:blip r:embed="rId5">
            <a:alphaModFix/>
          </a:blip>
          <a:srcRect b="0" l="0" r="0" t="0"/>
          <a:stretch/>
        </p:blipFill>
        <p:spPr>
          <a:xfrm rot="-972080">
            <a:off x="2004656" y="2030631"/>
            <a:ext cx="1149174" cy="1239306"/>
          </a:xfrm>
          <a:prstGeom prst="rect">
            <a:avLst/>
          </a:prstGeom>
          <a:noFill/>
          <a:ln>
            <a:noFill/>
          </a:ln>
        </p:spPr>
      </p:pic>
      <p:sp>
        <p:nvSpPr>
          <p:cNvPr id="806" name="Google Shape;806;p5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Hypotheses Development</a:t>
            </a:r>
            <a:endParaRPr sz="700"/>
          </a:p>
        </p:txBody>
      </p:sp>
      <p:sp>
        <p:nvSpPr>
          <p:cNvPr id="807" name="Google Shape;807;p5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a:t>
            </a:r>
            <a:endParaRPr sz="700"/>
          </a:p>
        </p:txBody>
      </p:sp>
      <p:sp>
        <p:nvSpPr>
          <p:cNvPr id="808" name="Google Shape;808;p55"/>
          <p:cNvSpPr txBox="1"/>
          <p:nvPr/>
        </p:nvSpPr>
        <p:spPr>
          <a:xfrm>
            <a:off x="3930207" y="927156"/>
            <a:ext cx="4699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Hypothesis 2 </a:t>
            </a:r>
            <a:endParaRPr sz="700"/>
          </a:p>
        </p:txBody>
      </p:sp>
      <p:sp>
        <p:nvSpPr>
          <p:cNvPr id="809" name="Google Shape;809;p55"/>
          <p:cNvSpPr txBox="1"/>
          <p:nvPr/>
        </p:nvSpPr>
        <p:spPr>
          <a:xfrm>
            <a:off x="3930207" y="1413909"/>
            <a:ext cx="46995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Lorem ipsum dolor sit amet, consectetur adipiscing elit, sed do eiusmod tempor incididunt ut labore et dolore magna aliqua.</a:t>
            </a:r>
            <a:endParaRPr sz="700"/>
          </a:p>
        </p:txBody>
      </p:sp>
      <p:sp>
        <p:nvSpPr>
          <p:cNvPr id="810" name="Google Shape;810;p55"/>
          <p:cNvSpPr txBox="1"/>
          <p:nvPr/>
        </p:nvSpPr>
        <p:spPr>
          <a:xfrm>
            <a:off x="3667113" y="2460120"/>
            <a:ext cx="4962600" cy="3177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p:txBody>
      </p:sp>
      <p:sp>
        <p:nvSpPr>
          <p:cNvPr id="811" name="Google Shape;811;p55"/>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7</a:t>
            </a:r>
            <a:endParaRPr sz="700"/>
          </a:p>
        </p:txBody>
      </p:sp>
      <p:sp>
        <p:nvSpPr>
          <p:cNvPr id="812" name="Google Shape;81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6" name="Shape 816"/>
        <p:cNvGrpSpPr/>
        <p:nvPr/>
      </p:nvGrpSpPr>
      <p:grpSpPr>
        <a:xfrm>
          <a:off x="0" y="0"/>
          <a:ext cx="0" cy="0"/>
          <a:chOff x="0" y="0"/>
          <a:chExt cx="0" cy="0"/>
        </a:xfrm>
      </p:grpSpPr>
      <p:sp>
        <p:nvSpPr>
          <p:cNvPr id="817" name="Google Shape;817;p5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18" name="Google Shape;818;p5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19" name="Google Shape;819;p56"/>
          <p:cNvPicPr preferRelativeResize="0"/>
          <p:nvPr/>
        </p:nvPicPr>
        <p:blipFill rotWithShape="1">
          <a:blip r:embed="rId3">
            <a:alphaModFix/>
          </a:blip>
          <a:srcRect b="0" l="0" r="0" t="0"/>
          <a:stretch/>
        </p:blipFill>
        <p:spPr>
          <a:xfrm flipH="1">
            <a:off x="7458663" y="989068"/>
            <a:ext cx="1986348" cy="1865578"/>
          </a:xfrm>
          <a:prstGeom prst="rect">
            <a:avLst/>
          </a:prstGeom>
          <a:noFill/>
          <a:ln>
            <a:noFill/>
          </a:ln>
        </p:spPr>
      </p:pic>
      <p:pic>
        <p:nvPicPr>
          <p:cNvPr id="820" name="Google Shape;820;p56"/>
          <p:cNvPicPr preferRelativeResize="0"/>
          <p:nvPr/>
        </p:nvPicPr>
        <p:blipFill rotWithShape="1">
          <a:blip r:embed="rId4">
            <a:alphaModFix/>
          </a:blip>
          <a:srcRect b="0" l="0" r="0" t="0"/>
          <a:stretch/>
        </p:blipFill>
        <p:spPr>
          <a:xfrm>
            <a:off x="346506" y="1368163"/>
            <a:ext cx="1221388" cy="3260987"/>
          </a:xfrm>
          <a:prstGeom prst="rect">
            <a:avLst/>
          </a:prstGeom>
          <a:noFill/>
          <a:ln>
            <a:noFill/>
          </a:ln>
        </p:spPr>
      </p:pic>
      <p:sp>
        <p:nvSpPr>
          <p:cNvPr id="821" name="Google Shape;821;p5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Hypotheses Development</a:t>
            </a:r>
            <a:endParaRPr sz="700"/>
          </a:p>
        </p:txBody>
      </p:sp>
      <p:sp>
        <p:nvSpPr>
          <p:cNvPr id="822" name="Google Shape;822;p5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a:t>
            </a:r>
            <a:endParaRPr sz="700"/>
          </a:p>
        </p:txBody>
      </p:sp>
      <p:sp>
        <p:nvSpPr>
          <p:cNvPr id="823" name="Google Shape;823;p56"/>
          <p:cNvSpPr txBox="1"/>
          <p:nvPr/>
        </p:nvSpPr>
        <p:spPr>
          <a:xfrm>
            <a:off x="2353826" y="927156"/>
            <a:ext cx="4699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Hypothesis 3 </a:t>
            </a:r>
            <a:endParaRPr sz="700"/>
          </a:p>
        </p:txBody>
      </p:sp>
      <p:sp>
        <p:nvSpPr>
          <p:cNvPr id="824" name="Google Shape;824;p56"/>
          <p:cNvSpPr txBox="1"/>
          <p:nvPr/>
        </p:nvSpPr>
        <p:spPr>
          <a:xfrm>
            <a:off x="2353826" y="1413909"/>
            <a:ext cx="46995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Lorem ipsum dolor sit amet, consectetur adipiscing elit, sed do eiusmod tempor incididunt ut labore et dolore magna aliqua.</a:t>
            </a:r>
            <a:endParaRPr sz="700"/>
          </a:p>
        </p:txBody>
      </p:sp>
      <p:sp>
        <p:nvSpPr>
          <p:cNvPr id="825" name="Google Shape;825;p56"/>
          <p:cNvSpPr txBox="1"/>
          <p:nvPr/>
        </p:nvSpPr>
        <p:spPr>
          <a:xfrm>
            <a:off x="2090731" y="2460120"/>
            <a:ext cx="4962600" cy="3177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p:txBody>
      </p:sp>
      <p:sp>
        <p:nvSpPr>
          <p:cNvPr id="826" name="Google Shape;826;p56"/>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8</a:t>
            </a:r>
            <a:endParaRPr sz="700"/>
          </a:p>
        </p:txBody>
      </p:sp>
      <p:sp>
        <p:nvSpPr>
          <p:cNvPr id="827" name="Google Shape;82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1" name="Shape 831"/>
        <p:cNvGrpSpPr/>
        <p:nvPr/>
      </p:nvGrpSpPr>
      <p:grpSpPr>
        <a:xfrm>
          <a:off x="0" y="0"/>
          <a:ext cx="0" cy="0"/>
          <a:chOff x="0" y="0"/>
          <a:chExt cx="0" cy="0"/>
        </a:xfrm>
      </p:grpSpPr>
      <p:sp>
        <p:nvSpPr>
          <p:cNvPr id="832" name="Google Shape;832;p5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33" name="Google Shape;833;p5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34" name="Google Shape;834;p57"/>
          <p:cNvPicPr preferRelativeResize="0"/>
          <p:nvPr/>
        </p:nvPicPr>
        <p:blipFill rotWithShape="1">
          <a:blip r:embed="rId3">
            <a:alphaModFix/>
          </a:blip>
          <a:srcRect b="0" l="0" r="0" t="0"/>
          <a:stretch/>
        </p:blipFill>
        <p:spPr>
          <a:xfrm>
            <a:off x="423885" y="787320"/>
            <a:ext cx="5023270" cy="4356180"/>
          </a:xfrm>
          <a:prstGeom prst="rect">
            <a:avLst/>
          </a:prstGeom>
          <a:noFill/>
          <a:ln>
            <a:noFill/>
          </a:ln>
        </p:spPr>
      </p:pic>
      <p:sp>
        <p:nvSpPr>
          <p:cNvPr id="835" name="Google Shape;835;p5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Methodology</a:t>
            </a:r>
            <a:endParaRPr sz="700"/>
          </a:p>
        </p:txBody>
      </p:sp>
      <p:sp>
        <p:nvSpPr>
          <p:cNvPr id="836" name="Google Shape;836;p5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III</a:t>
            </a:r>
            <a:endParaRPr sz="700"/>
          </a:p>
        </p:txBody>
      </p:sp>
      <p:sp>
        <p:nvSpPr>
          <p:cNvPr id="837" name="Google Shape;837;p57"/>
          <p:cNvSpPr txBox="1"/>
          <p:nvPr/>
        </p:nvSpPr>
        <p:spPr>
          <a:xfrm>
            <a:off x="5683183" y="1363767"/>
            <a:ext cx="2946600" cy="15147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Sed do eiusmod tempor incididunt ut labore et dolore magna aliqua.</a:t>
            </a:r>
            <a:endParaRPr sz="700"/>
          </a:p>
        </p:txBody>
      </p:sp>
      <p:sp>
        <p:nvSpPr>
          <p:cNvPr id="838" name="Google Shape;838;p57"/>
          <p:cNvSpPr txBox="1"/>
          <p:nvPr/>
        </p:nvSpPr>
        <p:spPr>
          <a:xfrm>
            <a:off x="5946277" y="927156"/>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Method</a:t>
            </a:r>
            <a:endParaRPr sz="700"/>
          </a:p>
        </p:txBody>
      </p:sp>
      <p:sp>
        <p:nvSpPr>
          <p:cNvPr id="839" name="Google Shape;839;p57"/>
          <p:cNvSpPr txBox="1"/>
          <p:nvPr/>
        </p:nvSpPr>
        <p:spPr>
          <a:xfrm>
            <a:off x="5683183" y="3563303"/>
            <a:ext cx="2946600" cy="1182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p:txBody>
      </p:sp>
      <p:sp>
        <p:nvSpPr>
          <p:cNvPr id="840" name="Google Shape;840;p57"/>
          <p:cNvSpPr txBox="1"/>
          <p:nvPr/>
        </p:nvSpPr>
        <p:spPr>
          <a:xfrm>
            <a:off x="5946277" y="31266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Location</a:t>
            </a:r>
            <a:endParaRPr sz="700"/>
          </a:p>
        </p:txBody>
      </p:sp>
      <p:sp>
        <p:nvSpPr>
          <p:cNvPr id="841" name="Google Shape;841;p57"/>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9</a:t>
            </a:r>
            <a:endParaRPr sz="700"/>
          </a:p>
        </p:txBody>
      </p:sp>
      <p:sp>
        <p:nvSpPr>
          <p:cNvPr id="842" name="Google Shape;84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5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48" name="Google Shape;848;p5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49" name="Google Shape;849;p58"/>
          <p:cNvPicPr preferRelativeResize="0"/>
          <p:nvPr/>
        </p:nvPicPr>
        <p:blipFill rotWithShape="1">
          <a:blip r:embed="rId3">
            <a:alphaModFix/>
          </a:blip>
          <a:srcRect b="0" l="0" r="0" t="0"/>
          <a:stretch/>
        </p:blipFill>
        <p:spPr>
          <a:xfrm>
            <a:off x="561975" y="1476932"/>
            <a:ext cx="2823647" cy="2145972"/>
          </a:xfrm>
          <a:prstGeom prst="rect">
            <a:avLst/>
          </a:prstGeom>
          <a:noFill/>
          <a:ln>
            <a:noFill/>
          </a:ln>
        </p:spPr>
      </p:pic>
      <p:pic>
        <p:nvPicPr>
          <p:cNvPr id="850" name="Google Shape;850;p58"/>
          <p:cNvPicPr preferRelativeResize="0"/>
          <p:nvPr/>
        </p:nvPicPr>
        <p:blipFill rotWithShape="1">
          <a:blip r:embed="rId4">
            <a:alphaModFix/>
          </a:blip>
          <a:srcRect b="0" l="0" r="0" t="0"/>
          <a:stretch/>
        </p:blipFill>
        <p:spPr>
          <a:xfrm>
            <a:off x="5725069" y="1476932"/>
            <a:ext cx="2076211" cy="2145972"/>
          </a:xfrm>
          <a:prstGeom prst="rect">
            <a:avLst/>
          </a:prstGeom>
          <a:noFill/>
          <a:ln>
            <a:noFill/>
          </a:ln>
        </p:spPr>
      </p:pic>
      <p:sp>
        <p:nvSpPr>
          <p:cNvPr id="851" name="Google Shape;851;p5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852" name="Google Shape;852;p5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853" name="Google Shape;853;p58"/>
          <p:cNvSpPr txBox="1"/>
          <p:nvPr/>
        </p:nvSpPr>
        <p:spPr>
          <a:xfrm>
            <a:off x="561975" y="849614"/>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Bar Chart</a:t>
            </a:r>
            <a:endParaRPr sz="700"/>
          </a:p>
        </p:txBody>
      </p:sp>
      <p:sp>
        <p:nvSpPr>
          <p:cNvPr id="854" name="Google Shape;854;p58"/>
          <p:cNvSpPr txBox="1"/>
          <p:nvPr/>
        </p:nvSpPr>
        <p:spPr>
          <a:xfrm>
            <a:off x="4896699" y="849614"/>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Pie Chart</a:t>
            </a:r>
            <a:endParaRPr sz="700"/>
          </a:p>
        </p:txBody>
      </p:sp>
      <p:sp>
        <p:nvSpPr>
          <p:cNvPr id="855" name="Google Shape;855;p58"/>
          <p:cNvSpPr txBox="1"/>
          <p:nvPr/>
        </p:nvSpPr>
        <p:spPr>
          <a:xfrm>
            <a:off x="514350"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56" name="Google Shape;856;p58"/>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57" name="Google Shape;857;p58"/>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10</a:t>
            </a:r>
            <a:endParaRPr sz="700"/>
          </a:p>
        </p:txBody>
      </p:sp>
      <p:sp>
        <p:nvSpPr>
          <p:cNvPr id="858" name="Google Shape;85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2" name="Shape 862"/>
        <p:cNvGrpSpPr/>
        <p:nvPr/>
      </p:nvGrpSpPr>
      <p:grpSpPr>
        <a:xfrm>
          <a:off x="0" y="0"/>
          <a:ext cx="0" cy="0"/>
          <a:chOff x="0" y="0"/>
          <a:chExt cx="0" cy="0"/>
        </a:xfrm>
      </p:grpSpPr>
      <p:sp>
        <p:nvSpPr>
          <p:cNvPr id="863" name="Google Shape;863;p5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64" name="Google Shape;864;p5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65" name="Google Shape;865;p59"/>
          <p:cNvPicPr preferRelativeResize="0"/>
          <p:nvPr/>
        </p:nvPicPr>
        <p:blipFill rotWithShape="1">
          <a:blip r:embed="rId3">
            <a:alphaModFix/>
          </a:blip>
          <a:srcRect b="0" l="0" r="0" t="0"/>
          <a:stretch/>
        </p:blipFill>
        <p:spPr>
          <a:xfrm>
            <a:off x="886606" y="1016112"/>
            <a:ext cx="2988439" cy="2057400"/>
          </a:xfrm>
          <a:prstGeom prst="rect">
            <a:avLst/>
          </a:prstGeom>
          <a:noFill/>
          <a:ln>
            <a:noFill/>
          </a:ln>
        </p:spPr>
      </p:pic>
      <p:pic>
        <p:nvPicPr>
          <p:cNvPr id="866" name="Google Shape;866;p59"/>
          <p:cNvPicPr preferRelativeResize="0"/>
          <p:nvPr/>
        </p:nvPicPr>
        <p:blipFill rotWithShape="1">
          <a:blip r:embed="rId4">
            <a:alphaModFix/>
          </a:blip>
          <a:srcRect b="0" l="0" r="0" t="0"/>
          <a:stretch/>
        </p:blipFill>
        <p:spPr>
          <a:xfrm>
            <a:off x="5247457" y="1016112"/>
            <a:ext cx="3031436" cy="2057401"/>
          </a:xfrm>
          <a:prstGeom prst="rect">
            <a:avLst/>
          </a:prstGeom>
          <a:noFill/>
          <a:ln>
            <a:noFill/>
          </a:ln>
        </p:spPr>
      </p:pic>
      <p:sp>
        <p:nvSpPr>
          <p:cNvPr id="867" name="Google Shape;867;p5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868" name="Google Shape;868;p5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869" name="Google Shape;869;p59"/>
          <p:cNvSpPr txBox="1"/>
          <p:nvPr/>
        </p:nvSpPr>
        <p:spPr>
          <a:xfrm>
            <a:off x="514350" y="33323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870" name="Google Shape;870;p59"/>
          <p:cNvSpPr txBox="1"/>
          <p:nvPr/>
        </p:nvSpPr>
        <p:spPr>
          <a:xfrm>
            <a:off x="4896699" y="33323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871" name="Google Shape;871;p59"/>
          <p:cNvSpPr txBox="1"/>
          <p:nvPr/>
        </p:nvSpPr>
        <p:spPr>
          <a:xfrm>
            <a:off x="514350"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72" name="Google Shape;872;p59"/>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73" name="Google Shape;873;p59"/>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11</a:t>
            </a:r>
            <a:endParaRPr sz="700"/>
          </a:p>
        </p:txBody>
      </p:sp>
      <p:sp>
        <p:nvSpPr>
          <p:cNvPr id="874" name="Google Shape;87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sp>
        <p:nvSpPr>
          <p:cNvPr id="879" name="Google Shape;879;p6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80" name="Google Shape;880;p6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81" name="Google Shape;881;p60"/>
          <p:cNvPicPr preferRelativeResize="0"/>
          <p:nvPr/>
        </p:nvPicPr>
        <p:blipFill rotWithShape="1">
          <a:blip r:embed="rId3">
            <a:alphaModFix/>
          </a:blip>
          <a:srcRect b="0" l="0" r="0" t="0"/>
          <a:stretch/>
        </p:blipFill>
        <p:spPr>
          <a:xfrm>
            <a:off x="346506" y="1140756"/>
            <a:ext cx="4225494" cy="4002744"/>
          </a:xfrm>
          <a:prstGeom prst="rect">
            <a:avLst/>
          </a:prstGeom>
          <a:noFill/>
          <a:ln>
            <a:noFill/>
          </a:ln>
        </p:spPr>
      </p:pic>
      <p:sp>
        <p:nvSpPr>
          <p:cNvPr id="882" name="Google Shape;882;p6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883" name="Google Shape;883;p6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884" name="Google Shape;884;p60"/>
          <p:cNvSpPr txBox="1"/>
          <p:nvPr/>
        </p:nvSpPr>
        <p:spPr>
          <a:xfrm>
            <a:off x="4896699" y="719138"/>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885" name="Google Shape;885;p60"/>
          <p:cNvSpPr txBox="1"/>
          <p:nvPr/>
        </p:nvSpPr>
        <p:spPr>
          <a:xfrm>
            <a:off x="4896699" y="1088162"/>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86" name="Google Shape;886;p60"/>
          <p:cNvSpPr txBox="1"/>
          <p:nvPr/>
        </p:nvSpPr>
        <p:spPr>
          <a:xfrm>
            <a:off x="4896699" y="2092439"/>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887" name="Google Shape;887;p60"/>
          <p:cNvSpPr txBox="1"/>
          <p:nvPr/>
        </p:nvSpPr>
        <p:spPr>
          <a:xfrm>
            <a:off x="4896699" y="2461464"/>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88" name="Google Shape;888;p60"/>
          <p:cNvSpPr txBox="1"/>
          <p:nvPr/>
        </p:nvSpPr>
        <p:spPr>
          <a:xfrm>
            <a:off x="4896699" y="346574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889" name="Google Shape;889;p60"/>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890" name="Google Shape;890;p60"/>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12</a:t>
            </a:r>
            <a:endParaRPr sz="700"/>
          </a:p>
        </p:txBody>
      </p:sp>
      <p:sp>
        <p:nvSpPr>
          <p:cNvPr id="891" name="Google Shape;89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5" name="Shape 895"/>
        <p:cNvGrpSpPr/>
        <p:nvPr/>
      </p:nvGrpSpPr>
      <p:grpSpPr>
        <a:xfrm>
          <a:off x="0" y="0"/>
          <a:ext cx="0" cy="0"/>
          <a:chOff x="0" y="0"/>
          <a:chExt cx="0" cy="0"/>
        </a:xfrm>
      </p:grpSpPr>
      <p:sp>
        <p:nvSpPr>
          <p:cNvPr id="896" name="Google Shape;896;p6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97" name="Google Shape;897;p6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898" name="Google Shape;898;p61"/>
          <p:cNvPicPr preferRelativeResize="0"/>
          <p:nvPr/>
        </p:nvPicPr>
        <p:blipFill rotWithShape="1">
          <a:blip r:embed="rId3">
            <a:alphaModFix/>
          </a:blip>
          <a:srcRect b="0" l="0" r="0" t="0"/>
          <a:stretch/>
        </p:blipFill>
        <p:spPr>
          <a:xfrm>
            <a:off x="3409857" y="1151809"/>
            <a:ext cx="1589593" cy="1562100"/>
          </a:xfrm>
          <a:prstGeom prst="rect">
            <a:avLst/>
          </a:prstGeom>
          <a:noFill/>
          <a:ln>
            <a:noFill/>
          </a:ln>
        </p:spPr>
      </p:pic>
      <p:pic>
        <p:nvPicPr>
          <p:cNvPr id="899" name="Google Shape;899;p61"/>
          <p:cNvPicPr preferRelativeResize="0"/>
          <p:nvPr/>
        </p:nvPicPr>
        <p:blipFill rotWithShape="1">
          <a:blip r:embed="rId4">
            <a:alphaModFix/>
          </a:blip>
          <a:srcRect b="0" l="0" r="0" t="0"/>
          <a:stretch/>
        </p:blipFill>
        <p:spPr>
          <a:xfrm>
            <a:off x="526790" y="1151809"/>
            <a:ext cx="1677071" cy="1562100"/>
          </a:xfrm>
          <a:prstGeom prst="rect">
            <a:avLst/>
          </a:prstGeom>
          <a:noFill/>
          <a:ln>
            <a:noFill/>
          </a:ln>
        </p:spPr>
      </p:pic>
      <p:pic>
        <p:nvPicPr>
          <p:cNvPr id="900" name="Google Shape;900;p61"/>
          <p:cNvPicPr preferRelativeResize="0"/>
          <p:nvPr/>
        </p:nvPicPr>
        <p:blipFill rotWithShape="1">
          <a:blip r:embed="rId5">
            <a:alphaModFix/>
          </a:blip>
          <a:srcRect b="0" l="0" r="0" t="0"/>
          <a:stretch/>
        </p:blipFill>
        <p:spPr>
          <a:xfrm>
            <a:off x="6305363" y="1151809"/>
            <a:ext cx="2031980" cy="1562100"/>
          </a:xfrm>
          <a:prstGeom prst="rect">
            <a:avLst/>
          </a:prstGeom>
          <a:noFill/>
          <a:ln>
            <a:noFill/>
          </a:ln>
        </p:spPr>
      </p:pic>
      <p:sp>
        <p:nvSpPr>
          <p:cNvPr id="901" name="Google Shape;901;p6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Conclusion &amp; Discussions</a:t>
            </a:r>
            <a:endParaRPr sz="700"/>
          </a:p>
        </p:txBody>
      </p:sp>
      <p:sp>
        <p:nvSpPr>
          <p:cNvPr id="902" name="Google Shape;902;p6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V</a:t>
            </a:r>
            <a:endParaRPr sz="700"/>
          </a:p>
        </p:txBody>
      </p:sp>
      <p:sp>
        <p:nvSpPr>
          <p:cNvPr id="903" name="Google Shape;903;p61"/>
          <p:cNvSpPr txBox="1"/>
          <p:nvPr/>
        </p:nvSpPr>
        <p:spPr>
          <a:xfrm>
            <a:off x="526790"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904" name="Google Shape;904;p61"/>
          <p:cNvSpPr txBox="1"/>
          <p:nvPr/>
        </p:nvSpPr>
        <p:spPr>
          <a:xfrm>
            <a:off x="526790"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905" name="Google Shape;905;p61"/>
          <p:cNvSpPr txBox="1"/>
          <p:nvPr/>
        </p:nvSpPr>
        <p:spPr>
          <a:xfrm>
            <a:off x="3409857"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906" name="Google Shape;906;p61"/>
          <p:cNvSpPr txBox="1"/>
          <p:nvPr/>
        </p:nvSpPr>
        <p:spPr>
          <a:xfrm>
            <a:off x="3409857"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907" name="Google Shape;907;p61"/>
          <p:cNvSpPr txBox="1"/>
          <p:nvPr/>
        </p:nvSpPr>
        <p:spPr>
          <a:xfrm>
            <a:off x="6305363"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908" name="Google Shape;908;p61"/>
          <p:cNvSpPr txBox="1"/>
          <p:nvPr/>
        </p:nvSpPr>
        <p:spPr>
          <a:xfrm>
            <a:off x="6305363"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909" name="Google Shape;909;p61"/>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14</a:t>
            </a:r>
            <a:endParaRPr sz="700"/>
          </a:p>
        </p:txBody>
      </p:sp>
      <p:sp>
        <p:nvSpPr>
          <p:cNvPr id="910" name="Google Shape;91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8" name="Google Shape;118;p1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9" name="Google Shape;119;p1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20" name="Google Shape;120;p1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21" name="Google Shape;121;p17"/>
          <p:cNvSpPr txBox="1"/>
          <p:nvPr/>
        </p:nvSpPr>
        <p:spPr>
          <a:xfrm>
            <a:off x="425850" y="1062450"/>
            <a:ext cx="8403600" cy="21795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Light"/>
                <a:ea typeface="Poppins Light"/>
                <a:cs typeface="Poppins Light"/>
                <a:sym typeface="Poppins Light"/>
              </a:rPr>
              <a:t>Maximise the spread of information in a network, while ensuring that some relevant user features (e.g., gender) are on proportionally similar terms among the influenced users</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Influencer marketing works because of the high amount of trust that social influencers have built up with their following, and recommendations from them serve as a form of social proof to a brand’s potential customers.</a:t>
            </a:r>
            <a:endParaRPr sz="1200">
              <a:solidFill>
                <a:srgbClr val="2D4263"/>
              </a:solidFill>
              <a:latin typeface="Poppins Light"/>
              <a:ea typeface="Poppins Light"/>
              <a:cs typeface="Poppins Light"/>
              <a:sym typeface="Poppins Light"/>
            </a:endParaRPr>
          </a:p>
        </p:txBody>
      </p:sp>
      <p:sp>
        <p:nvSpPr>
          <p:cNvPr id="122" name="Google Shape;122;p17"/>
          <p:cNvSpPr txBox="1"/>
          <p:nvPr/>
        </p:nvSpPr>
        <p:spPr>
          <a:xfrm>
            <a:off x="425900" y="575700"/>
            <a:ext cx="82038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Clr>
                <a:schemeClr val="dk1"/>
              </a:buClr>
              <a:buFont typeface="Arial"/>
              <a:buNone/>
            </a:pPr>
            <a:r>
              <a:rPr lang="en" sz="1500">
                <a:solidFill>
                  <a:srgbClr val="2D4263"/>
                </a:solidFill>
                <a:latin typeface="Poppins Medium"/>
                <a:ea typeface="Poppins Medium"/>
                <a:cs typeface="Poppins Medium"/>
                <a:sym typeface="Poppins Medium"/>
              </a:rPr>
              <a:t>Maximizing Influence</a:t>
            </a:r>
            <a:endParaRPr sz="700"/>
          </a:p>
        </p:txBody>
      </p:sp>
      <p:sp>
        <p:nvSpPr>
          <p:cNvPr id="123" name="Google Shape;123;p17"/>
          <p:cNvSpPr txBox="1"/>
          <p:nvPr/>
        </p:nvSpPr>
        <p:spPr>
          <a:xfrm>
            <a:off x="425900" y="3511800"/>
            <a:ext cx="61167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SzPts val="1100"/>
              <a:buNone/>
            </a:pPr>
            <a:r>
              <a:rPr lang="en" sz="1500">
                <a:solidFill>
                  <a:srgbClr val="2D4263"/>
                </a:solidFill>
                <a:latin typeface="Poppins Medium"/>
                <a:ea typeface="Poppins Medium"/>
                <a:cs typeface="Poppins Medium"/>
                <a:sym typeface="Poppins Medium"/>
              </a:rPr>
              <a:t>If we want to convince a subset of individuals to adopt a new product or message, and the goal is to trigger a large cascade of further adoptions, which set of individuals should we target?</a:t>
            </a:r>
            <a:endParaRPr sz="1500">
              <a:solidFill>
                <a:srgbClr val="2D4263"/>
              </a:solidFill>
              <a:latin typeface="Poppins Medium"/>
              <a:ea typeface="Poppins Medium"/>
              <a:cs typeface="Poppins Medium"/>
              <a:sym typeface="Poppins Medium"/>
            </a:endParaRPr>
          </a:p>
        </p:txBody>
      </p:sp>
      <p:sp>
        <p:nvSpPr>
          <p:cNvPr id="124" name="Google Shape;124;p17"/>
          <p:cNvSpPr txBox="1"/>
          <p:nvPr/>
        </p:nvSpPr>
        <p:spPr>
          <a:xfrm>
            <a:off x="346475" y="1853675"/>
            <a:ext cx="6498300" cy="415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Influencers</a:t>
            </a:r>
            <a:endParaRPr/>
          </a:p>
        </p:txBody>
      </p:sp>
      <p:grpSp>
        <p:nvGrpSpPr>
          <p:cNvPr id="125" name="Google Shape;125;p17"/>
          <p:cNvGrpSpPr/>
          <p:nvPr/>
        </p:nvGrpSpPr>
        <p:grpSpPr>
          <a:xfrm>
            <a:off x="1949749" y="1707149"/>
            <a:ext cx="6738667" cy="556145"/>
            <a:chOff x="2009549" y="1878449"/>
            <a:chExt cx="6738667" cy="556145"/>
          </a:xfrm>
        </p:grpSpPr>
        <p:pic>
          <p:nvPicPr>
            <p:cNvPr id="126" name="Google Shape;126;p17"/>
            <p:cNvPicPr preferRelativeResize="0"/>
            <p:nvPr/>
          </p:nvPicPr>
          <p:blipFill rotWithShape="1">
            <a:blip r:embed="rId3">
              <a:alphaModFix/>
            </a:blip>
            <a:srcRect b="18200" l="8634" r="11044" t="1477"/>
            <a:stretch/>
          </p:blipFill>
          <p:spPr>
            <a:xfrm>
              <a:off x="2009549" y="1894593"/>
              <a:ext cx="540000" cy="540000"/>
            </a:xfrm>
            <a:prstGeom prst="ellipse">
              <a:avLst/>
            </a:prstGeom>
            <a:noFill/>
            <a:ln cap="flat" cmpd="sng" w="28575">
              <a:solidFill>
                <a:srgbClr val="8E7CC3"/>
              </a:solidFill>
              <a:prstDash val="solid"/>
              <a:round/>
              <a:headEnd len="sm" w="sm" type="none"/>
              <a:tailEnd len="sm" w="sm" type="none"/>
            </a:ln>
          </p:spPr>
        </p:pic>
        <p:pic>
          <p:nvPicPr>
            <p:cNvPr id="127" name="Google Shape;127;p17"/>
            <p:cNvPicPr preferRelativeResize="0"/>
            <p:nvPr/>
          </p:nvPicPr>
          <p:blipFill rotWithShape="1">
            <a:blip r:embed="rId4">
              <a:alphaModFix/>
            </a:blip>
            <a:srcRect b="0" l="21850" r="21850" t="0"/>
            <a:stretch/>
          </p:blipFill>
          <p:spPr>
            <a:xfrm>
              <a:off x="2889171" y="1894593"/>
              <a:ext cx="540000" cy="540000"/>
            </a:xfrm>
            <a:prstGeom prst="ellipse">
              <a:avLst/>
            </a:prstGeom>
            <a:noFill/>
            <a:ln cap="flat" cmpd="sng" w="28575">
              <a:solidFill>
                <a:srgbClr val="D5A6BD"/>
              </a:solidFill>
              <a:prstDash val="solid"/>
              <a:round/>
              <a:headEnd len="sm" w="sm" type="none"/>
              <a:tailEnd len="sm" w="sm" type="none"/>
            </a:ln>
          </p:spPr>
        </p:pic>
        <p:pic>
          <p:nvPicPr>
            <p:cNvPr id="128" name="Google Shape;128;p17"/>
            <p:cNvPicPr preferRelativeResize="0"/>
            <p:nvPr/>
          </p:nvPicPr>
          <p:blipFill rotWithShape="1">
            <a:blip r:embed="rId5">
              <a:alphaModFix/>
            </a:blip>
            <a:srcRect b="19995" l="0" r="0" t="-947"/>
            <a:stretch/>
          </p:blipFill>
          <p:spPr>
            <a:xfrm>
              <a:off x="3768794" y="1894593"/>
              <a:ext cx="540000" cy="540000"/>
            </a:xfrm>
            <a:prstGeom prst="ellipse">
              <a:avLst/>
            </a:prstGeom>
            <a:noFill/>
            <a:ln cap="flat" cmpd="sng" w="28575">
              <a:solidFill>
                <a:srgbClr val="9FC5E8"/>
              </a:solidFill>
              <a:prstDash val="solid"/>
              <a:round/>
              <a:headEnd len="sm" w="sm" type="none"/>
              <a:tailEnd len="sm" w="sm" type="none"/>
            </a:ln>
          </p:spPr>
        </p:pic>
        <p:pic>
          <p:nvPicPr>
            <p:cNvPr id="129" name="Google Shape;129;p17"/>
            <p:cNvPicPr preferRelativeResize="0"/>
            <p:nvPr/>
          </p:nvPicPr>
          <p:blipFill rotWithShape="1">
            <a:blip r:embed="rId6">
              <a:alphaModFix/>
            </a:blip>
            <a:srcRect b="20310" l="0" r="0" t="-400"/>
            <a:stretch/>
          </p:blipFill>
          <p:spPr>
            <a:xfrm>
              <a:off x="4676194" y="1894593"/>
              <a:ext cx="540000" cy="540000"/>
            </a:xfrm>
            <a:prstGeom prst="ellipse">
              <a:avLst/>
            </a:prstGeom>
            <a:noFill/>
            <a:ln cap="flat" cmpd="sng" w="28575">
              <a:solidFill>
                <a:srgbClr val="A2C4C9"/>
              </a:solidFill>
              <a:prstDash val="solid"/>
              <a:round/>
              <a:headEnd len="sm" w="sm" type="none"/>
              <a:tailEnd len="sm" w="sm" type="none"/>
            </a:ln>
          </p:spPr>
        </p:pic>
        <p:pic>
          <p:nvPicPr>
            <p:cNvPr id="130" name="Google Shape;130;p17"/>
            <p:cNvPicPr preferRelativeResize="0"/>
            <p:nvPr/>
          </p:nvPicPr>
          <p:blipFill rotWithShape="1">
            <a:blip r:embed="rId7">
              <a:alphaModFix/>
            </a:blip>
            <a:srcRect b="0" l="0" r="0" t="0"/>
            <a:stretch/>
          </p:blipFill>
          <p:spPr>
            <a:xfrm>
              <a:off x="5515397" y="1878449"/>
              <a:ext cx="540000" cy="540000"/>
            </a:xfrm>
            <a:prstGeom prst="ellipse">
              <a:avLst/>
            </a:prstGeom>
            <a:noFill/>
            <a:ln cap="flat" cmpd="sng" w="28575">
              <a:solidFill>
                <a:srgbClr val="F9CB9C"/>
              </a:solidFill>
              <a:prstDash val="solid"/>
              <a:round/>
              <a:headEnd len="sm" w="sm" type="none"/>
              <a:tailEnd len="sm" w="sm" type="none"/>
            </a:ln>
          </p:spPr>
        </p:pic>
        <p:pic>
          <p:nvPicPr>
            <p:cNvPr id="131" name="Google Shape;131;p17"/>
            <p:cNvPicPr preferRelativeResize="0"/>
            <p:nvPr/>
          </p:nvPicPr>
          <p:blipFill rotWithShape="1">
            <a:blip r:embed="rId8">
              <a:alphaModFix/>
            </a:blip>
            <a:srcRect b="0" l="0" r="0" t="0"/>
            <a:stretch/>
          </p:blipFill>
          <p:spPr>
            <a:xfrm>
              <a:off x="6448972" y="1878449"/>
              <a:ext cx="540000" cy="540000"/>
            </a:xfrm>
            <a:prstGeom prst="ellipse">
              <a:avLst/>
            </a:prstGeom>
            <a:noFill/>
            <a:ln cap="flat" cmpd="sng" w="28575">
              <a:solidFill>
                <a:srgbClr val="FFF2CC"/>
              </a:solidFill>
              <a:prstDash val="solid"/>
              <a:round/>
              <a:headEnd len="sm" w="sm" type="none"/>
              <a:tailEnd len="sm" w="sm" type="none"/>
            </a:ln>
          </p:spPr>
        </p:pic>
        <p:pic>
          <p:nvPicPr>
            <p:cNvPr id="132" name="Google Shape;132;p17"/>
            <p:cNvPicPr preferRelativeResize="0"/>
            <p:nvPr/>
          </p:nvPicPr>
          <p:blipFill rotWithShape="1">
            <a:blip r:embed="rId9">
              <a:alphaModFix/>
            </a:blip>
            <a:srcRect b="0" l="0" r="0" t="0"/>
            <a:stretch/>
          </p:blipFill>
          <p:spPr>
            <a:xfrm>
              <a:off x="7328594" y="1878449"/>
              <a:ext cx="540000" cy="540000"/>
            </a:xfrm>
            <a:prstGeom prst="ellipse">
              <a:avLst/>
            </a:prstGeom>
            <a:noFill/>
            <a:ln cap="flat" cmpd="sng" w="28575">
              <a:solidFill>
                <a:srgbClr val="B6D7A8"/>
              </a:solidFill>
              <a:prstDash val="solid"/>
              <a:round/>
              <a:headEnd len="sm" w="sm" type="none"/>
              <a:tailEnd len="sm" w="sm" type="none"/>
            </a:ln>
          </p:spPr>
        </p:pic>
        <p:pic>
          <p:nvPicPr>
            <p:cNvPr id="133" name="Google Shape;133;p17"/>
            <p:cNvPicPr preferRelativeResize="0"/>
            <p:nvPr/>
          </p:nvPicPr>
          <p:blipFill rotWithShape="1">
            <a:blip r:embed="rId10">
              <a:alphaModFix/>
            </a:blip>
            <a:srcRect b="0" l="16666" r="16666" t="0"/>
            <a:stretch/>
          </p:blipFill>
          <p:spPr>
            <a:xfrm>
              <a:off x="8208216" y="1878449"/>
              <a:ext cx="540000" cy="540000"/>
            </a:xfrm>
            <a:prstGeom prst="ellipse">
              <a:avLst/>
            </a:prstGeom>
            <a:noFill/>
            <a:ln cap="flat" cmpd="sng" w="28575">
              <a:solidFill>
                <a:srgbClr val="EA9999"/>
              </a:solidFill>
              <a:prstDash val="solid"/>
              <a:round/>
              <a:headEnd len="sm" w="sm" type="none"/>
              <a:tailEnd len="sm" w="sm" type="none"/>
            </a:ln>
          </p:spPr>
        </p:pic>
      </p:grpSp>
      <p:pic>
        <p:nvPicPr>
          <p:cNvPr id="134" name="Google Shape;134;p17"/>
          <p:cNvPicPr preferRelativeResize="0"/>
          <p:nvPr/>
        </p:nvPicPr>
        <p:blipFill rotWithShape="1">
          <a:blip r:embed="rId11">
            <a:alphaModFix/>
          </a:blip>
          <a:srcRect b="1575" l="3446" r="2912" t="1787"/>
          <a:stretch/>
        </p:blipFill>
        <p:spPr>
          <a:xfrm>
            <a:off x="6710750" y="3316150"/>
            <a:ext cx="2055400" cy="1459626"/>
          </a:xfrm>
          <a:prstGeom prst="rect">
            <a:avLst/>
          </a:prstGeom>
          <a:noFill/>
          <a:ln>
            <a:noFill/>
          </a:ln>
        </p:spPr>
      </p:pic>
      <p:sp>
        <p:nvSpPr>
          <p:cNvPr id="135" name="Google Shape;13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62"/>
          <p:cNvSpPr/>
          <p:nvPr/>
        </p:nvSpPr>
        <p:spPr>
          <a:xfrm>
            <a:off x="0" y="0"/>
            <a:ext cx="9140275" cy="3831633"/>
          </a:xfrm>
          <a:custGeom>
            <a:rect b="b" l="l" r="r" t="t"/>
            <a:pathLst>
              <a:path extrusionOk="0" h="2593322" w="6186311">
                <a:moveTo>
                  <a:pt x="0" y="0"/>
                </a:moveTo>
                <a:lnTo>
                  <a:pt x="6186311" y="0"/>
                </a:lnTo>
                <a:lnTo>
                  <a:pt x="6186311" y="2593322"/>
                </a:lnTo>
                <a:lnTo>
                  <a:pt x="0" y="2593322"/>
                </a:lnTo>
                <a:close/>
              </a:path>
            </a:pathLst>
          </a:custGeom>
          <a:solidFill>
            <a:srgbClr val="EEEEEE"/>
          </a:solidFill>
          <a:ln>
            <a:noFill/>
          </a:ln>
        </p:spPr>
      </p:sp>
      <p:pic>
        <p:nvPicPr>
          <p:cNvPr id="916" name="Google Shape;916;p62"/>
          <p:cNvPicPr preferRelativeResize="0"/>
          <p:nvPr/>
        </p:nvPicPr>
        <p:blipFill rotWithShape="1">
          <a:blip r:embed="rId3">
            <a:alphaModFix/>
          </a:blip>
          <a:srcRect b="0" l="0" r="0" t="0"/>
          <a:stretch/>
        </p:blipFill>
        <p:spPr>
          <a:xfrm>
            <a:off x="5257315" y="998712"/>
            <a:ext cx="3372336" cy="2834483"/>
          </a:xfrm>
          <a:prstGeom prst="rect">
            <a:avLst/>
          </a:prstGeom>
          <a:noFill/>
          <a:ln>
            <a:noFill/>
          </a:ln>
        </p:spPr>
      </p:pic>
      <p:sp>
        <p:nvSpPr>
          <p:cNvPr id="917" name="Google Shape;917;p62"/>
          <p:cNvSpPr txBox="1"/>
          <p:nvPr/>
        </p:nvSpPr>
        <p:spPr>
          <a:xfrm>
            <a:off x="561975" y="1885950"/>
            <a:ext cx="5296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Thank you </a:t>
            </a:r>
            <a:endParaRPr sz="700"/>
          </a:p>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for listening</a:t>
            </a:r>
            <a:endParaRPr sz="700"/>
          </a:p>
        </p:txBody>
      </p:sp>
      <p:sp>
        <p:nvSpPr>
          <p:cNvPr id="918" name="Google Shape;918;p62"/>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The End</a:t>
            </a:r>
            <a:endParaRPr sz="700"/>
          </a:p>
        </p:txBody>
      </p:sp>
      <p:sp>
        <p:nvSpPr>
          <p:cNvPr id="919" name="Google Shape;91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1" name="Google Shape;141;p1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2" name="Google Shape;142;p1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43" name="Google Shape;143;p1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pic>
        <p:nvPicPr>
          <p:cNvPr id="144" name="Google Shape;144;p18"/>
          <p:cNvPicPr preferRelativeResize="0"/>
          <p:nvPr/>
        </p:nvPicPr>
        <p:blipFill rotWithShape="1">
          <a:blip r:embed="rId3">
            <a:alphaModFix/>
          </a:blip>
          <a:srcRect b="0" l="0" r="56057" t="0"/>
          <a:stretch/>
        </p:blipFill>
        <p:spPr>
          <a:xfrm>
            <a:off x="152400" y="2582881"/>
            <a:ext cx="2183316" cy="1938094"/>
          </a:xfrm>
          <a:prstGeom prst="rect">
            <a:avLst/>
          </a:prstGeom>
          <a:noFill/>
          <a:ln>
            <a:noFill/>
          </a:ln>
        </p:spPr>
      </p:pic>
      <p:pic>
        <p:nvPicPr>
          <p:cNvPr id="145" name="Google Shape;145;p18"/>
          <p:cNvPicPr preferRelativeResize="0"/>
          <p:nvPr/>
        </p:nvPicPr>
        <p:blipFill rotWithShape="1">
          <a:blip r:embed="rId4">
            <a:alphaModFix/>
          </a:blip>
          <a:srcRect b="0" l="0" r="57668" t="2219"/>
          <a:stretch/>
        </p:blipFill>
        <p:spPr>
          <a:xfrm>
            <a:off x="5193754" y="2504485"/>
            <a:ext cx="2103314" cy="1938094"/>
          </a:xfrm>
          <a:prstGeom prst="rect">
            <a:avLst/>
          </a:prstGeom>
          <a:noFill/>
          <a:ln>
            <a:noFill/>
          </a:ln>
        </p:spPr>
      </p:pic>
      <p:pic>
        <p:nvPicPr>
          <p:cNvPr id="146" name="Google Shape;146;p18"/>
          <p:cNvPicPr preferRelativeResize="0"/>
          <p:nvPr/>
        </p:nvPicPr>
        <p:blipFill rotWithShape="1">
          <a:blip r:embed="rId3">
            <a:alphaModFix/>
          </a:blip>
          <a:srcRect b="0" l="67185" r="0" t="0"/>
          <a:stretch/>
        </p:blipFill>
        <p:spPr>
          <a:xfrm>
            <a:off x="2854118" y="2582881"/>
            <a:ext cx="1630417" cy="1938094"/>
          </a:xfrm>
          <a:prstGeom prst="rect">
            <a:avLst/>
          </a:prstGeom>
          <a:noFill/>
          <a:ln>
            <a:noFill/>
          </a:ln>
        </p:spPr>
      </p:pic>
      <p:pic>
        <p:nvPicPr>
          <p:cNvPr id="147" name="Google Shape;147;p18"/>
          <p:cNvPicPr preferRelativeResize="0"/>
          <p:nvPr/>
        </p:nvPicPr>
        <p:blipFill rotWithShape="1">
          <a:blip r:embed="rId4">
            <a:alphaModFix/>
          </a:blip>
          <a:srcRect b="0" l="62717" r="0" t="0"/>
          <a:stretch/>
        </p:blipFill>
        <p:spPr>
          <a:xfrm>
            <a:off x="7141861" y="2482450"/>
            <a:ext cx="1852414" cy="1982142"/>
          </a:xfrm>
          <a:prstGeom prst="rect">
            <a:avLst/>
          </a:prstGeom>
          <a:noFill/>
          <a:ln>
            <a:noFill/>
          </a:ln>
        </p:spPr>
      </p:pic>
      <p:sp>
        <p:nvSpPr>
          <p:cNvPr id="148" name="Google Shape;148;p18"/>
          <p:cNvSpPr txBox="1"/>
          <p:nvPr/>
        </p:nvSpPr>
        <p:spPr>
          <a:xfrm>
            <a:off x="342900" y="710300"/>
            <a:ext cx="84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 name="Google Shape;149;p18"/>
          <p:cNvSpPr txBox="1"/>
          <p:nvPr/>
        </p:nvSpPr>
        <p:spPr>
          <a:xfrm>
            <a:off x="425900" y="810938"/>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Process At A Glance</a:t>
            </a:r>
            <a:endParaRPr sz="1500">
              <a:solidFill>
                <a:srgbClr val="2D4263"/>
              </a:solidFill>
              <a:latin typeface="Poppins Medium"/>
              <a:ea typeface="Poppins Medium"/>
              <a:cs typeface="Poppins Medium"/>
              <a:sym typeface="Poppins Medium"/>
            </a:endParaRPr>
          </a:p>
        </p:txBody>
      </p:sp>
      <p:sp>
        <p:nvSpPr>
          <p:cNvPr id="150" name="Google Shape;150;p18"/>
          <p:cNvSpPr txBox="1"/>
          <p:nvPr/>
        </p:nvSpPr>
        <p:spPr>
          <a:xfrm>
            <a:off x="152400" y="1517294"/>
            <a:ext cx="2002800" cy="6588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Create network from social media retweets</a:t>
            </a:r>
            <a:endParaRPr>
              <a:latin typeface="Poppins"/>
              <a:ea typeface="Poppins"/>
              <a:cs typeface="Poppins"/>
              <a:sym typeface="Poppins"/>
            </a:endParaRPr>
          </a:p>
        </p:txBody>
      </p:sp>
      <p:sp>
        <p:nvSpPr>
          <p:cNvPr id="151" name="Google Shape;151;p18"/>
          <p:cNvSpPr/>
          <p:nvPr/>
        </p:nvSpPr>
        <p:spPr>
          <a:xfrm>
            <a:off x="2326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4612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68226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nvSpPr>
        <p:spPr>
          <a:xfrm>
            <a:off x="2309286" y="1425188"/>
            <a:ext cx="22740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Model network as bipartite graph (influencers vs. </a:t>
            </a:r>
            <a:r>
              <a:rPr lang="en" sz="1100">
                <a:solidFill>
                  <a:srgbClr val="2D4263"/>
                </a:solidFill>
                <a:latin typeface="Poppins"/>
                <a:ea typeface="Poppins"/>
                <a:cs typeface="Poppins"/>
                <a:sym typeface="Poppins"/>
              </a:rPr>
              <a:t>other </a:t>
            </a:r>
            <a:r>
              <a:rPr lang="en" sz="1100">
                <a:solidFill>
                  <a:srgbClr val="2D4263"/>
                </a:solidFill>
                <a:latin typeface="Poppins"/>
                <a:ea typeface="Poppins"/>
                <a:cs typeface="Poppins"/>
                <a:sym typeface="Poppins"/>
              </a:rPr>
              <a:t>users)</a:t>
            </a:r>
            <a:endParaRPr sz="1100">
              <a:latin typeface="Poppins"/>
              <a:ea typeface="Poppins"/>
              <a:cs typeface="Poppins"/>
              <a:sym typeface="Poppins"/>
            </a:endParaRPr>
          </a:p>
        </p:txBody>
      </p:sp>
      <p:sp>
        <p:nvSpPr>
          <p:cNvPr id="155" name="Google Shape;155;p18"/>
          <p:cNvSpPr txBox="1"/>
          <p:nvPr/>
        </p:nvSpPr>
        <p:spPr>
          <a:xfrm>
            <a:off x="4813550" y="1425200"/>
            <a:ext cx="20028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Derive cascade probabilities from neural network</a:t>
            </a:r>
            <a:endParaRPr>
              <a:latin typeface="Poppins"/>
              <a:ea typeface="Poppins"/>
              <a:cs typeface="Poppins"/>
              <a:sym typeface="Poppins"/>
            </a:endParaRPr>
          </a:p>
        </p:txBody>
      </p:sp>
      <p:sp>
        <p:nvSpPr>
          <p:cNvPr id="156" name="Google Shape;156;p18"/>
          <p:cNvSpPr txBox="1"/>
          <p:nvPr/>
        </p:nvSpPr>
        <p:spPr>
          <a:xfrm>
            <a:off x="6892550" y="1425200"/>
            <a:ext cx="23607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S</a:t>
            </a:r>
            <a:r>
              <a:rPr lang="en" sz="1100">
                <a:solidFill>
                  <a:srgbClr val="2D4263"/>
                </a:solidFill>
                <a:latin typeface="Poppins"/>
                <a:ea typeface="Poppins"/>
                <a:cs typeface="Poppins"/>
                <a:sym typeface="Poppins"/>
              </a:rPr>
              <a:t>elect top influencers that maximize spread of information, remove, &amp; repeat</a:t>
            </a:r>
            <a:endParaRPr>
              <a:latin typeface="Poppins"/>
              <a:ea typeface="Poppins"/>
              <a:cs typeface="Poppins"/>
              <a:sym typeface="Poppins"/>
            </a:endParaRPr>
          </a:p>
        </p:txBody>
      </p:sp>
      <p:sp>
        <p:nvSpPr>
          <p:cNvPr id="157" name="Google Shape;15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3" name="Google Shape;163;p1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4" name="Google Shape;164;p1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65" name="Google Shape;165;p1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66" name="Google Shape;166;p19"/>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167" name="Google Shape;167;p19"/>
          <p:cNvPicPr preferRelativeResize="0"/>
          <p:nvPr/>
        </p:nvPicPr>
        <p:blipFill>
          <a:blip r:embed="rId3">
            <a:alphaModFix/>
          </a:blip>
          <a:stretch>
            <a:fillRect/>
          </a:stretch>
        </p:blipFill>
        <p:spPr>
          <a:xfrm>
            <a:off x="205850" y="814125"/>
            <a:ext cx="8486608" cy="3515250"/>
          </a:xfrm>
          <a:prstGeom prst="rect">
            <a:avLst/>
          </a:prstGeom>
          <a:noFill/>
          <a:ln>
            <a:noFill/>
          </a:ln>
        </p:spPr>
      </p:pic>
      <p:sp>
        <p:nvSpPr>
          <p:cNvPr id="168" name="Google Shape;168;p19"/>
          <p:cNvSpPr txBox="1"/>
          <p:nvPr/>
        </p:nvSpPr>
        <p:spPr>
          <a:xfrm>
            <a:off x="3274675" y="4837250"/>
            <a:ext cx="586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https://bridgebeijing.com/blogposts/leading-the-vaccine-conversation-in-china-four-weibo-influencers-you-need-to-know/</a:t>
            </a:r>
            <a:r>
              <a:rPr lang="en" sz="800"/>
              <a:t> </a:t>
            </a:r>
            <a:endParaRPr sz="800"/>
          </a:p>
        </p:txBody>
      </p:sp>
      <p:sp>
        <p:nvSpPr>
          <p:cNvPr id="169" name="Google Shape;16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75" name="Google Shape;175;p2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76" name="Google Shape;176;p2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77" name="Google Shape;177;p20"/>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178" name="Google Shape;178;p20"/>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895098" y="3882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4877573" y="28146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32473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795248" y="21960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5152398" y="3436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3895098" y="1215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5858473" y="20383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3895098" y="16991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53817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43145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32473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200" name="Google Shape;20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06" name="Google Shape;206;p2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207" name="Google Shape;207;p2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208" name="Google Shape;208;p21"/>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209" name="Google Shape;209;p21"/>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164200" y="2074799"/>
            <a:ext cx="1674300" cy="17256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438098" y="34443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877573" y="28146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32473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795248" y="21960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5152398" y="3436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4435586" y="1122063"/>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5709648" y="1122063"/>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766273" y="14330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5440548" y="22528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5072611" y="1122063"/>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32473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1"/>
          <p:cNvPicPr preferRelativeResize="0"/>
          <p:nvPr/>
        </p:nvPicPr>
        <p:blipFill rotWithShape="1">
          <a:blip r:embed="rId3">
            <a:alphaModFix/>
          </a:blip>
          <a:srcRect b="0" l="3484" r="0" t="35695"/>
          <a:stretch/>
        </p:blipFill>
        <p:spPr>
          <a:xfrm>
            <a:off x="4174975" y="1634554"/>
            <a:ext cx="1674301" cy="462046"/>
          </a:xfrm>
          <a:prstGeom prst="rect">
            <a:avLst/>
          </a:prstGeom>
          <a:noFill/>
          <a:ln>
            <a:noFill/>
          </a:ln>
        </p:spPr>
      </p:pic>
      <p:sp>
        <p:nvSpPr>
          <p:cNvPr id="232" name="Google Shape;232;p2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233" name="Google Shape;23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